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04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75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8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25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0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737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1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6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7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691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85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B9A6-99E2-4F32-A986-31629C8658FD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7061-13C1-45DE-B008-CE51CFF739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09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7517" y="2183412"/>
            <a:ext cx="9144000" cy="2387600"/>
          </a:xfrm>
        </p:spPr>
        <p:txBody>
          <a:bodyPr/>
          <a:lstStyle/>
          <a:p>
            <a:r>
              <a:rPr lang="sl-SI" dirty="0" smtClean="0"/>
              <a:t>RAZLAGA DOLOČBE 18. ČLENA ZPIZ-2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6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4059" y="194533"/>
            <a:ext cx="10515600" cy="4351338"/>
          </a:xfrm>
        </p:spPr>
        <p:txBody>
          <a:bodyPr/>
          <a:lstStyle/>
          <a:p>
            <a:r>
              <a:rPr lang="sl-SI" dirty="0" smtClean="0"/>
              <a:t>Določba </a:t>
            </a:r>
            <a:r>
              <a:rPr lang="sl-SI" dirty="0" smtClean="0"/>
              <a:t>18. člena ZPIZ-2 opredeljuje drugo pravno razmerje.</a:t>
            </a:r>
          </a:p>
          <a:p>
            <a:r>
              <a:rPr lang="sl-SI" dirty="0" smtClean="0"/>
              <a:t>Obvezno se zavaruje osebe, ki v okviru kakšnega drugega pravnega razmerja opravljajo delo.</a:t>
            </a:r>
          </a:p>
          <a:p>
            <a:r>
              <a:rPr lang="sl-SI" dirty="0" smtClean="0"/>
              <a:t>Razen če so:</a:t>
            </a:r>
          </a:p>
          <a:p>
            <a:pPr lvl="1"/>
            <a:r>
              <a:rPr lang="sl-SI" dirty="0" smtClean="0"/>
              <a:t>Uživalci pokojnine,</a:t>
            </a:r>
          </a:p>
          <a:p>
            <a:pPr lvl="1"/>
            <a:r>
              <a:rPr lang="sl-SI" dirty="0" smtClean="0"/>
              <a:t>Opravljajo začasno in občasno delo dijakov in študentov v skladu s predpisi, ki urejajo to delo.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2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9120" y="408305"/>
            <a:ext cx="10515600" cy="4351338"/>
          </a:xfrm>
        </p:spPr>
        <p:txBody>
          <a:bodyPr/>
          <a:lstStyle/>
          <a:p>
            <a:r>
              <a:rPr lang="sl-SI" dirty="0" smtClean="0"/>
              <a:t>Oseba, ki bo opravljala delo oziroma storitev na podlagi drugega pravnega razmerja, izplačevalcu prejemka podala </a:t>
            </a:r>
            <a:r>
              <a:rPr lang="sl-SI" dirty="0" smtClean="0">
                <a:hlinkClick r:id="rId2" action="ppaction://hlinksldjump"/>
              </a:rPr>
              <a:t>izjavo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Da ni upokojenec,</a:t>
            </a:r>
          </a:p>
          <a:p>
            <a:pPr lvl="1"/>
            <a:r>
              <a:rPr lang="sl-SI" dirty="0" smtClean="0"/>
              <a:t>Da ne upravlja začasnega ali občasnega dela dijakov in študentov,</a:t>
            </a:r>
          </a:p>
          <a:p>
            <a:pPr lvl="1"/>
            <a:r>
              <a:rPr lang="sl-SI" dirty="0" smtClean="0"/>
              <a:t>Da ni vključena v obvezno in pokojninsko in invalidsko zavarovanje,</a:t>
            </a:r>
          </a:p>
          <a:p>
            <a:pPr lvl="1"/>
            <a:r>
              <a:rPr lang="sl-SI" dirty="0" smtClean="0"/>
              <a:t>Je vključena v obvezno pokojninsko in invalidsko zavarovanje, vendar za krajši delovni čas od polnega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78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2340" y="515809"/>
            <a:ext cx="10515600" cy="4351338"/>
          </a:xfrm>
        </p:spPr>
        <p:txBody>
          <a:bodyPr/>
          <a:lstStyle/>
          <a:p>
            <a:r>
              <a:rPr lang="sl-SI" dirty="0" smtClean="0"/>
              <a:t>Na podlagi te izjave bo izplačevalec prejemkov obračunal prispevke iz naslova opravljanja drugega pravnega razmerja in sicer:</a:t>
            </a:r>
          </a:p>
          <a:p>
            <a:r>
              <a:rPr lang="sl-SI" dirty="0" smtClean="0"/>
              <a:t>Če oseba ni vključena v obvezno PIZ na drugi podlagi, bo izplačevalec prejemka obračunal prispevek zavarovanca:</a:t>
            </a:r>
          </a:p>
          <a:p>
            <a:pPr lvl="1"/>
            <a:r>
              <a:rPr lang="sl-SI" dirty="0" smtClean="0"/>
              <a:t>V višini 15,5 % od bruto prejemka</a:t>
            </a:r>
          </a:p>
          <a:p>
            <a:pPr lvl="1"/>
            <a:r>
              <a:rPr lang="sl-SI" dirty="0" smtClean="0"/>
              <a:t>Prispevek delodajalca v višini 8,85 % od bruto prejemka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85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9958" y="298750"/>
            <a:ext cx="10515600" cy="4351338"/>
          </a:xfrm>
        </p:spPr>
        <p:txBody>
          <a:bodyPr/>
          <a:lstStyle/>
          <a:p>
            <a:r>
              <a:rPr lang="sl-SI" dirty="0" smtClean="0"/>
              <a:t>Če je oseba vključena v obvezno PIZ na drugi podlagi, bo izplačevalec prejemka obračunal le prispevek za posebne primere zavarovanja v višini 8,85 od bruto prejemka.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54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5166" t="31926" r="34001" b="38296"/>
          <a:stretch/>
        </p:blipFill>
        <p:spPr>
          <a:xfrm>
            <a:off x="8213261" y="477200"/>
            <a:ext cx="3490717" cy="28065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66" t="22148" r="58833" b="44519"/>
          <a:stretch/>
        </p:blipFill>
        <p:spPr>
          <a:xfrm>
            <a:off x="167640" y="107868"/>
            <a:ext cx="7317574" cy="34735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834" t="22741" r="58333" b="47037"/>
          <a:stretch/>
        </p:blipFill>
        <p:spPr>
          <a:xfrm>
            <a:off x="167640" y="3749040"/>
            <a:ext cx="7284720" cy="310896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351283" y="107868"/>
            <a:ext cx="463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ZAVAROVAN PO 18. ČLENU ZPIZ-2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22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5167" t="31629" r="33666" b="37704"/>
          <a:stretch/>
        </p:blipFill>
        <p:spPr>
          <a:xfrm>
            <a:off x="8105092" y="473568"/>
            <a:ext cx="3870960" cy="31546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67" t="22740" r="58584" b="47482"/>
          <a:stretch/>
        </p:blipFill>
        <p:spPr>
          <a:xfrm>
            <a:off x="137160" y="190500"/>
            <a:ext cx="7269480" cy="30632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834" t="22296" r="54749" b="49260"/>
          <a:stretch/>
        </p:blipFill>
        <p:spPr>
          <a:xfrm>
            <a:off x="137160" y="4036260"/>
            <a:ext cx="7284720" cy="268458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233625" y="104236"/>
            <a:ext cx="463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NI ZAVAROVAN PO 18. ČLENU ZPIZ-2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20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3000" t="15333" r="33500" b="9556"/>
          <a:stretch/>
        </p:blipFill>
        <p:spPr>
          <a:xfrm>
            <a:off x="3187956" y="0"/>
            <a:ext cx="5255004" cy="6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210</Words>
  <Application>Microsoft Office PowerPoint</Application>
  <PresentationFormat>Širokozaslonsko</PresentationFormat>
  <Paragraphs>18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RAZLAGA DOLOČBE 18. ČLENA ZPIZ-2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RAZLAGA DOLOČBE 18. ČLENA ZPIZ-2</dc:title>
  <dc:creator>Janez Cernilec</dc:creator>
  <cp:lastModifiedBy>Janez Cernilec</cp:lastModifiedBy>
  <cp:revision>9</cp:revision>
  <dcterms:created xsi:type="dcterms:W3CDTF">2016-04-21T05:31:25Z</dcterms:created>
  <dcterms:modified xsi:type="dcterms:W3CDTF">2016-04-21T16:22:35Z</dcterms:modified>
</cp:coreProperties>
</file>