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2524713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395658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013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382809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654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393477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10412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92557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408012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D8665-E8B2-4624-90EC-BDE62B7781DA}" type="datetimeFigureOut">
              <a:rPr lang="en-SI" smtClean="0"/>
              <a:t>19/11/2022</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294600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D8665-E8B2-4624-90EC-BDE62B7781DA}" type="datetimeFigureOut">
              <a:rPr lang="en-SI" smtClean="0"/>
              <a:t>19/11/2022</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88104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D8665-E8B2-4624-90EC-BDE62B7781DA}" type="datetimeFigureOut">
              <a:rPr lang="en-SI" smtClean="0"/>
              <a:t>19/11/2022</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193609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D8665-E8B2-4624-90EC-BDE62B7781DA}" type="datetimeFigureOut">
              <a:rPr lang="en-SI" smtClean="0"/>
              <a:t>19/11/2022</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20524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D8665-E8B2-4624-90EC-BDE62B7781DA}" type="datetimeFigureOut">
              <a:rPr lang="en-SI" smtClean="0"/>
              <a:t>19/11/2022</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112551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2D8665-E8B2-4624-90EC-BDE62B7781DA}" type="datetimeFigureOut">
              <a:rPr lang="en-SI" smtClean="0"/>
              <a:t>19/11/2022</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341768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D8665-E8B2-4624-90EC-BDE62B7781DA}" type="datetimeFigureOut">
              <a:rPr lang="en-SI" smtClean="0"/>
              <a:t>19/11/2022</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870311CE-8CD7-4479-864E-2F2899092A9A}" type="slidenum">
              <a:rPr lang="en-SI" smtClean="0"/>
              <a:t>‹#›</a:t>
            </a:fld>
            <a:endParaRPr lang="en-SI"/>
          </a:p>
        </p:txBody>
      </p:sp>
    </p:spTree>
    <p:extLst>
      <p:ext uri="{BB962C8B-B14F-4D97-AF65-F5344CB8AC3E}">
        <p14:creationId xmlns:p14="http://schemas.microsoft.com/office/powerpoint/2010/main" val="149328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2D8665-E8B2-4624-90EC-BDE62B7781DA}" type="datetimeFigureOut">
              <a:rPr lang="en-SI" smtClean="0"/>
              <a:t>19/11/2022</a:t>
            </a:fld>
            <a:endParaRPr lang="en-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0311CE-8CD7-4479-864E-2F2899092A9A}" type="slidenum">
              <a:rPr lang="en-SI" smtClean="0"/>
              <a:t>‹#›</a:t>
            </a:fld>
            <a:endParaRPr lang="en-SI"/>
          </a:p>
        </p:txBody>
      </p:sp>
    </p:spTree>
    <p:extLst>
      <p:ext uri="{BB962C8B-B14F-4D97-AF65-F5344CB8AC3E}">
        <p14:creationId xmlns:p14="http://schemas.microsoft.com/office/powerpoint/2010/main" val="369751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ata.si/blog/regr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ED96-40D7-AD8B-F17C-A67B0601C75B}"/>
              </a:ext>
            </a:extLst>
          </p:cNvPr>
          <p:cNvSpPr>
            <a:spLocks noGrp="1"/>
          </p:cNvSpPr>
          <p:nvPr>
            <p:ph type="ctrTitle"/>
          </p:nvPr>
        </p:nvSpPr>
        <p:spPr/>
        <p:txBody>
          <a:bodyPr/>
          <a:lstStyle/>
          <a:p>
            <a:r>
              <a:rPr lang="en-GB" dirty="0" err="1"/>
              <a:t>Vpliv</a:t>
            </a:r>
            <a:r>
              <a:rPr lang="en-GB" dirty="0"/>
              <a:t> </a:t>
            </a:r>
            <a:r>
              <a:rPr lang="en-GB" dirty="0" err="1"/>
              <a:t>prekarnega</a:t>
            </a:r>
            <a:r>
              <a:rPr lang="en-GB" dirty="0"/>
              <a:t> dela </a:t>
            </a:r>
            <a:r>
              <a:rPr lang="en-GB" dirty="0" err="1"/>
              <a:t>na</a:t>
            </a:r>
            <a:r>
              <a:rPr lang="en-GB" dirty="0"/>
              <a:t> </a:t>
            </a:r>
            <a:r>
              <a:rPr lang="en-GB" dirty="0" err="1"/>
              <a:t>davke</a:t>
            </a:r>
            <a:endParaRPr lang="en-SI" dirty="0"/>
          </a:p>
        </p:txBody>
      </p:sp>
      <p:sp>
        <p:nvSpPr>
          <p:cNvPr id="3" name="Subtitle 2">
            <a:extLst>
              <a:ext uri="{FF2B5EF4-FFF2-40B4-BE49-F238E27FC236}">
                <a16:creationId xmlns:a16="http://schemas.microsoft.com/office/drawing/2014/main" id="{E9A732D2-7CFE-A6EE-51B5-895A369F2F55}"/>
              </a:ext>
            </a:extLst>
          </p:cNvPr>
          <p:cNvSpPr>
            <a:spLocks noGrp="1"/>
          </p:cNvSpPr>
          <p:nvPr>
            <p:ph type="subTitle" idx="1"/>
          </p:nvPr>
        </p:nvSpPr>
        <p:spPr>
          <a:xfrm>
            <a:off x="2053914" y="4779750"/>
            <a:ext cx="7766936" cy="1096899"/>
          </a:xfrm>
        </p:spPr>
        <p:txBody>
          <a:bodyPr/>
          <a:lstStyle/>
          <a:p>
            <a:pPr algn="l"/>
            <a:r>
              <a:rPr lang="en-GB" dirty="0">
                <a:solidFill>
                  <a:schemeClr val="tx1"/>
                </a:solidFill>
              </a:rPr>
              <a:t>Gregor </a:t>
            </a:r>
            <a:r>
              <a:rPr lang="en-GB" dirty="0" err="1">
                <a:solidFill>
                  <a:schemeClr val="tx1"/>
                </a:solidFill>
              </a:rPr>
              <a:t>Kopač</a:t>
            </a:r>
            <a:r>
              <a:rPr lang="en-GB" dirty="0">
                <a:solidFill>
                  <a:schemeClr val="tx1"/>
                </a:solidFill>
              </a:rPr>
              <a:t>                                                                   November 2022</a:t>
            </a:r>
            <a:endParaRPr lang="en-SI" dirty="0">
              <a:solidFill>
                <a:schemeClr val="tx1"/>
              </a:solidFill>
            </a:endParaRPr>
          </a:p>
        </p:txBody>
      </p:sp>
      <p:pic>
        <p:nvPicPr>
          <p:cNvPr id="4" name="Picture 3">
            <a:extLst>
              <a:ext uri="{FF2B5EF4-FFF2-40B4-BE49-F238E27FC236}">
                <a16:creationId xmlns:a16="http://schemas.microsoft.com/office/drawing/2014/main" id="{545D934E-C423-5618-1B94-489132692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51" y="433918"/>
            <a:ext cx="9667875" cy="1276350"/>
          </a:xfrm>
          <a:prstGeom prst="rect">
            <a:avLst/>
          </a:prstGeom>
        </p:spPr>
      </p:pic>
    </p:spTree>
    <p:extLst>
      <p:ext uri="{BB962C8B-B14F-4D97-AF65-F5344CB8AC3E}">
        <p14:creationId xmlns:p14="http://schemas.microsoft.com/office/powerpoint/2010/main" val="409230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ebook">
            <a:extLst>
              <a:ext uri="{FF2B5EF4-FFF2-40B4-BE49-F238E27FC236}">
                <a16:creationId xmlns:a16="http://schemas.microsoft.com/office/drawing/2014/main" id="{A056580B-7E6C-EF7D-721B-06DB84D8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131" y="1470211"/>
            <a:ext cx="4618183" cy="323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2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8C36-8B1F-88D5-5679-7F880628E0B7}"/>
              </a:ext>
            </a:extLst>
          </p:cNvPr>
          <p:cNvSpPr>
            <a:spLocks noGrp="1"/>
          </p:cNvSpPr>
          <p:nvPr>
            <p:ph type="title"/>
          </p:nvPr>
        </p:nvSpPr>
        <p:spPr/>
        <p:txBody>
          <a:bodyPr/>
          <a:lstStyle/>
          <a:p>
            <a:r>
              <a:rPr lang="en-GB" dirty="0" err="1"/>
              <a:t>Kaj</a:t>
            </a:r>
            <a:r>
              <a:rPr lang="en-GB" dirty="0"/>
              <a:t> </a:t>
            </a:r>
            <a:r>
              <a:rPr lang="en-GB" dirty="0" err="1"/>
              <a:t>sploh</a:t>
            </a:r>
            <a:r>
              <a:rPr lang="en-GB" dirty="0"/>
              <a:t> </a:t>
            </a:r>
            <a:r>
              <a:rPr lang="en-GB" dirty="0" err="1"/>
              <a:t>pomeni</a:t>
            </a:r>
            <a:r>
              <a:rPr lang="en-GB" dirty="0"/>
              <a:t> </a:t>
            </a:r>
            <a:r>
              <a:rPr lang="en-GB" dirty="0" err="1"/>
              <a:t>prekarno</a:t>
            </a:r>
            <a:r>
              <a:rPr lang="en-GB" dirty="0"/>
              <a:t> </a:t>
            </a:r>
            <a:r>
              <a:rPr lang="en-GB" dirty="0" err="1"/>
              <a:t>delo</a:t>
            </a:r>
            <a:r>
              <a:rPr lang="en-GB" dirty="0"/>
              <a:t> in </a:t>
            </a:r>
            <a:r>
              <a:rPr lang="en-GB" dirty="0" err="1"/>
              <a:t>katere</a:t>
            </a:r>
            <a:r>
              <a:rPr lang="en-GB" dirty="0"/>
              <a:t> </a:t>
            </a:r>
            <a:r>
              <a:rPr lang="en-GB" dirty="0" err="1"/>
              <a:t>oblike</a:t>
            </a:r>
            <a:r>
              <a:rPr lang="en-GB" dirty="0"/>
              <a:t> </a:t>
            </a:r>
            <a:r>
              <a:rPr lang="en-GB" dirty="0" err="1"/>
              <a:t>poznamo</a:t>
            </a:r>
            <a:r>
              <a:rPr lang="en-GB" dirty="0"/>
              <a:t>?</a:t>
            </a:r>
            <a:endParaRPr lang="en-SI" dirty="0"/>
          </a:p>
        </p:txBody>
      </p:sp>
      <p:sp>
        <p:nvSpPr>
          <p:cNvPr id="3" name="Content Placeholder 2">
            <a:extLst>
              <a:ext uri="{FF2B5EF4-FFF2-40B4-BE49-F238E27FC236}">
                <a16:creationId xmlns:a16="http://schemas.microsoft.com/office/drawing/2014/main" id="{EE263382-5CE8-1F48-3366-BDAC5D50B139}"/>
              </a:ext>
            </a:extLst>
          </p:cNvPr>
          <p:cNvSpPr>
            <a:spLocks noGrp="1"/>
          </p:cNvSpPr>
          <p:nvPr>
            <p:ph idx="1"/>
          </p:nvPr>
        </p:nvSpPr>
        <p:spPr/>
        <p:txBody>
          <a:bodyPr/>
          <a:lstStyle/>
          <a:p>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Pojem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prekarnost</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označuje negotovo, kratkotrajno, začasno ali občasno plačano delovno aktivnost, ki se lahko opravlja znotraj ali izven delovnega razmerja.</a:t>
            </a:r>
            <a:endParaRPr lang="en-GB"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sl-SI" sz="1800" b="0" dirty="0">
                <a:solidFill>
                  <a:srgbClr val="000000"/>
                </a:solidFill>
                <a:effectLst/>
                <a:latin typeface="Calibri" panose="020F0502020204030204" pitchFamily="34" charset="0"/>
                <a:ea typeface="Times New Roman" panose="02020603050405020304" pitchFamily="18" charset="0"/>
              </a:rPr>
              <a:t>V Sloveniji se največkrat pojavljajo naslednje oblike </a:t>
            </a:r>
            <a:r>
              <a:rPr lang="sl-SI" sz="1800" b="0" dirty="0" err="1">
                <a:solidFill>
                  <a:srgbClr val="000000"/>
                </a:solidFill>
                <a:effectLst/>
                <a:latin typeface="Calibri" panose="020F0502020204030204" pitchFamily="34" charset="0"/>
                <a:ea typeface="Times New Roman" panose="02020603050405020304" pitchFamily="18" charset="0"/>
              </a:rPr>
              <a:t>prekarnega</a:t>
            </a:r>
            <a:r>
              <a:rPr lang="sl-SI" sz="1800" b="0" dirty="0">
                <a:solidFill>
                  <a:srgbClr val="000000"/>
                </a:solidFill>
                <a:effectLst/>
                <a:latin typeface="Calibri" panose="020F0502020204030204" pitchFamily="34" charset="0"/>
                <a:ea typeface="Times New Roman" panose="02020603050405020304" pitchFamily="18" charset="0"/>
              </a:rPr>
              <a:t> dela:</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pogodba o zaposlitvi za določen čas,</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pogodba o zaposlitvi za delo s krajšim delovnim časom,</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agencijsko delo,</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civilne pogodbe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podjemna</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avtorska pogodba),</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začasno in občasno delo dijakov in študentov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študentsko delo),</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fizične osebe, ki na trgu samostojno opravljajo pridobitno dejavnost (samozaposleni).</a:t>
            </a:r>
            <a:endParaRPr lang="en-SI" sz="1800" b="1" dirty="0">
              <a:effectLst/>
              <a:latin typeface="Times New Roman" panose="02020603050405020304" pitchFamily="18" charset="0"/>
              <a:ea typeface="Times New Roman" panose="02020603050405020304" pitchFamily="18" charset="0"/>
            </a:endParaRPr>
          </a:p>
          <a:p>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244503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9522D-5A7B-1962-1BC7-2F172C64DB99}"/>
              </a:ext>
            </a:extLst>
          </p:cNvPr>
          <p:cNvSpPr>
            <a:spLocks noGrp="1"/>
          </p:cNvSpPr>
          <p:nvPr>
            <p:ph type="title"/>
          </p:nvPr>
        </p:nvSpPr>
        <p:spPr/>
        <p:txBody>
          <a:bodyPr/>
          <a:lstStyle/>
          <a:p>
            <a:r>
              <a:rPr lang="en-GB" dirty="0" err="1"/>
              <a:t>Prekarnost</a:t>
            </a:r>
            <a:r>
              <a:rPr lang="en-GB" dirty="0"/>
              <a:t> in </a:t>
            </a:r>
            <a:r>
              <a:rPr lang="en-GB" dirty="0" err="1"/>
              <a:t>mladi</a:t>
            </a:r>
            <a:endParaRPr lang="en-SI" dirty="0"/>
          </a:p>
        </p:txBody>
      </p:sp>
      <p:sp>
        <p:nvSpPr>
          <p:cNvPr id="3" name="Content Placeholder 2">
            <a:extLst>
              <a:ext uri="{FF2B5EF4-FFF2-40B4-BE49-F238E27FC236}">
                <a16:creationId xmlns:a16="http://schemas.microsoft.com/office/drawing/2014/main" id="{1116E84E-1583-23E7-8B6D-20722D2C2552}"/>
              </a:ext>
            </a:extLst>
          </p:cNvPr>
          <p:cNvSpPr>
            <a:spLocks noGrp="1"/>
          </p:cNvSpPr>
          <p:nvPr>
            <p:ph idx="1"/>
          </p:nvPr>
        </p:nvSpPr>
        <p:spPr/>
        <p:txBody>
          <a:bodyPr/>
          <a:lstStyle/>
          <a:p>
            <a:r>
              <a:rPr lang="en-GB" dirty="0" err="1">
                <a:solidFill>
                  <a:srgbClr val="000000"/>
                </a:solidFill>
                <a:latin typeface="Calibri" panose="020F0502020204030204" pitchFamily="34" charset="0"/>
              </a:rPr>
              <a:t>Čeprav</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uradna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statistika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namiguje</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nizko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brezposelnost</a:t>
            </a:r>
            <a:r>
              <a:rPr lang="en-GB" dirty="0">
                <a:solidFill>
                  <a:srgbClr val="000000"/>
                </a:solidFill>
                <a:latin typeface="Calibri" panose="020F0502020204030204" pitchFamily="34" charset="0"/>
              </a:rPr>
              <a:t> to ne </a:t>
            </a:r>
            <a:r>
              <a:rPr lang="en-GB" dirty="0" err="1">
                <a:solidFill>
                  <a:srgbClr val="000000"/>
                </a:solidFill>
                <a:latin typeface="Calibri" panose="020F0502020204030204" pitchFamily="34" charset="0"/>
              </a:rPr>
              <a:t>velja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nujno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tudi</a:t>
            </a:r>
            <a:r>
              <a:rPr lang="en-GB" dirty="0">
                <a:solidFill>
                  <a:srgbClr val="000000"/>
                </a:solidFill>
                <a:latin typeface="Calibri" panose="020F0502020204030204" pitchFamily="34" charset="0"/>
              </a:rPr>
              <a:t> za </a:t>
            </a:r>
            <a:r>
              <a:rPr lang="en-GB" dirty="0" err="1">
                <a:solidFill>
                  <a:srgbClr val="000000"/>
                </a:solidFill>
                <a:latin typeface="Calibri" panose="020F0502020204030204" pitchFamily="34" charset="0"/>
              </a:rPr>
              <a:t>mlade</a:t>
            </a:r>
            <a:endParaRPr lang="en-GB" dirty="0">
              <a:solidFill>
                <a:srgbClr val="000000"/>
              </a:solidFill>
              <a:latin typeface="Calibri" panose="020F0502020204030204" pitchFamily="34" charset="0"/>
            </a:endParaRPr>
          </a:p>
          <a:p>
            <a:r>
              <a:rPr lang="en-GB" dirty="0" err="1">
                <a:solidFill>
                  <a:srgbClr val="000000"/>
                </a:solidFill>
                <a:latin typeface="Calibri" panose="020F0502020204030204" pitchFamily="34" charset="0"/>
              </a:rPr>
              <a:t>Mladi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pogosto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niso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vključeni</a:t>
            </a:r>
            <a:r>
              <a:rPr lang="en-GB" dirty="0">
                <a:solidFill>
                  <a:srgbClr val="000000"/>
                </a:solidFill>
                <a:latin typeface="Calibri" panose="020F0502020204030204" pitchFamily="34" charset="0"/>
              </a:rPr>
              <a:t> v evidence </a:t>
            </a:r>
            <a:r>
              <a:rPr lang="en-GB" dirty="0" err="1">
                <a:solidFill>
                  <a:srgbClr val="000000"/>
                </a:solidFill>
                <a:latin typeface="Calibri" panose="020F0502020204030204" pitchFamily="34" charset="0"/>
              </a:rPr>
              <a:t>brezposelnih</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oseb</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niso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vključeni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trg</a:t>
            </a:r>
            <a:r>
              <a:rPr lang="en-GB" dirty="0">
                <a:solidFill>
                  <a:srgbClr val="000000"/>
                </a:solidFill>
                <a:latin typeface="Calibri" panose="020F0502020204030204" pitchFamily="34" charset="0"/>
              </a:rPr>
              <a:t> dela in </a:t>
            </a:r>
            <a:r>
              <a:rPr lang="en-GB" dirty="0" err="1">
                <a:solidFill>
                  <a:srgbClr val="000000"/>
                </a:solidFill>
                <a:latin typeface="Calibri" panose="020F0502020204030204" pitchFamily="34" charset="0"/>
              </a:rPr>
              <a:t>nimajo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možnosti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redne</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zaposlitve</a:t>
            </a:r>
            <a:endParaRPr lang="en-GB" dirty="0">
              <a:solidFill>
                <a:srgbClr val="000000"/>
              </a:solidFill>
              <a:latin typeface="Calibri" panose="020F0502020204030204" pitchFamily="34" charset="0"/>
            </a:endParaRPr>
          </a:p>
          <a:p>
            <a:r>
              <a:rPr lang="en-GB" dirty="0" err="1">
                <a:solidFill>
                  <a:srgbClr val="000000"/>
                </a:solidFill>
                <a:latin typeface="Calibri" panose="020F0502020204030204" pitchFamily="34" charset="0"/>
              </a:rPr>
              <a:t>Velikokrat</a:t>
            </a:r>
            <a:r>
              <a:rPr lang="en-GB" dirty="0">
                <a:solidFill>
                  <a:srgbClr val="000000"/>
                </a:solidFill>
                <a:latin typeface="Calibri" panose="020F0502020204030204" pitchFamily="34" charset="0"/>
              </a:rPr>
              <a:t> se </a:t>
            </a:r>
            <a:r>
              <a:rPr lang="en-GB" dirty="0" err="1">
                <a:solidFill>
                  <a:srgbClr val="000000"/>
                </a:solidFill>
                <a:latin typeface="Calibri" panose="020F0502020204030204" pitchFamily="34" charset="0"/>
              </a:rPr>
              <a:t>kršijo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njihove</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pravice</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kot</a:t>
            </a:r>
            <a:r>
              <a:rPr lang="en-GB" dirty="0">
                <a:solidFill>
                  <a:srgbClr val="000000"/>
                </a:solidFill>
                <a:latin typeface="Calibri" panose="020F0502020204030204" pitchFamily="34" charset="0"/>
              </a:rPr>
              <a:t> so </a:t>
            </a:r>
            <a:r>
              <a:rPr lang="en-GB" dirty="0" err="1">
                <a:solidFill>
                  <a:srgbClr val="000000"/>
                </a:solidFill>
                <a:latin typeface="Calibri" panose="020F0502020204030204" pitchFamily="34" charset="0"/>
              </a:rPr>
              <a:t>npr</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pravica</a:t>
            </a:r>
            <a:r>
              <a:rPr lang="en-GB" dirty="0">
                <a:solidFill>
                  <a:srgbClr val="000000"/>
                </a:solidFill>
                <a:latin typeface="Calibri" panose="020F0502020204030204" pitchFamily="34" charset="0"/>
              </a:rPr>
              <a:t> do </a:t>
            </a:r>
            <a:r>
              <a:rPr lang="en-GB" dirty="0" err="1">
                <a:solidFill>
                  <a:srgbClr val="000000"/>
                </a:solidFill>
                <a:latin typeface="Calibri" panose="020F0502020204030204" pitchFamily="34" charset="0"/>
              </a:rPr>
              <a:t>odmora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delo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kljub</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bolezni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plačilo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črno</a:t>
            </a:r>
            <a:r>
              <a:rPr lang="en-GB" dirty="0">
                <a:solidFill>
                  <a:srgbClr val="000000"/>
                </a:solidFill>
                <a:latin typeface="Calibri" panose="020F0502020204030204" pitchFamily="34" charset="0"/>
              </a:rPr>
              <a:t> in </a:t>
            </a:r>
            <a:r>
              <a:rPr lang="en-GB" dirty="0" err="1">
                <a:solidFill>
                  <a:srgbClr val="000000"/>
                </a:solidFill>
                <a:latin typeface="Calibri" panose="020F0502020204030204" pitchFamily="34" charset="0"/>
              </a:rPr>
              <a:t>zamujanje</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izplačil</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To je </a:t>
            </a:r>
            <a:r>
              <a:rPr lang="en-GB" dirty="0" err="1">
                <a:solidFill>
                  <a:srgbClr val="000000"/>
                </a:solidFill>
                <a:latin typeface="Calibri" panose="020F0502020204030204" pitchFamily="34" charset="0"/>
              </a:rPr>
              <a:t>pogosto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posledica</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tega</a:t>
            </a:r>
            <a:r>
              <a:rPr lang="en-GB" dirty="0">
                <a:solidFill>
                  <a:srgbClr val="000000"/>
                </a:solidFill>
                <a:latin typeface="Calibri" panose="020F0502020204030204" pitchFamily="34" charset="0"/>
              </a:rPr>
              <a:t>, da </a:t>
            </a:r>
            <a:r>
              <a:rPr lang="en-GB" dirty="0" err="1">
                <a:solidFill>
                  <a:srgbClr val="000000"/>
                </a:solidFill>
                <a:latin typeface="Calibri" panose="020F0502020204030204" pitchFamily="34" charset="0"/>
              </a:rPr>
              <a:t>mladi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niso</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seznanjeni</a:t>
            </a:r>
            <a:r>
              <a:rPr lang="en-GB" dirty="0">
                <a:solidFill>
                  <a:srgbClr val="000000"/>
                </a:solidFill>
                <a:latin typeface="Calibri" panose="020F0502020204030204" pitchFamily="34" charset="0"/>
              </a:rPr>
              <a:t> s </a:t>
            </a:r>
            <a:r>
              <a:rPr lang="en-GB" dirty="0" err="1">
                <a:solidFill>
                  <a:srgbClr val="000000"/>
                </a:solidFill>
                <a:latin typeface="Calibri" panose="020F0502020204030204" pitchFamily="34" charset="0"/>
              </a:rPr>
              <a:t>svojimi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pravicami</a:t>
            </a:r>
            <a:endParaRPr lang="en-GB" dirty="0">
              <a:solidFill>
                <a:srgbClr val="000000"/>
              </a:solidFill>
              <a:latin typeface="Calibri" panose="020F0502020204030204" pitchFamily="34" charset="0"/>
            </a:endParaRPr>
          </a:p>
          <a:p>
            <a:r>
              <a:rPr lang="en-GB" dirty="0" err="1">
                <a:solidFill>
                  <a:srgbClr val="000000"/>
                </a:solidFill>
                <a:latin typeface="Calibri" panose="020F0502020204030204" pitchFamily="34" charset="0"/>
              </a:rPr>
              <a:t>Prav</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tako</a:t>
            </a:r>
            <a:r>
              <a:rPr lang="en-GB" dirty="0">
                <a:solidFill>
                  <a:srgbClr val="000000"/>
                </a:solidFill>
                <a:latin typeface="Calibri" panose="020F0502020204030204" pitchFamily="34" charset="0"/>
              </a:rPr>
              <a:t> pa so </a:t>
            </a:r>
            <a:r>
              <a:rPr lang="en-GB" dirty="0" err="1">
                <a:solidFill>
                  <a:srgbClr val="000000"/>
                </a:solidFill>
                <a:latin typeface="Calibri" panose="020F0502020204030204" pitchFamily="34" charset="0"/>
              </a:rPr>
              <a:t>zaradi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neizkušenosti</a:t>
            </a:r>
            <a:r>
              <a:rPr lang="en-GB" dirty="0">
                <a:solidFill>
                  <a:srgbClr val="000000"/>
                </a:solidFill>
                <a:latin typeface="Calibri" panose="020F0502020204030204" pitchFamily="34" charset="0"/>
              </a:rPr>
              <a:t> in </a:t>
            </a:r>
            <a:r>
              <a:rPr lang="en-GB" dirty="0" err="1">
                <a:solidFill>
                  <a:srgbClr val="000000"/>
                </a:solidFill>
                <a:latin typeface="Calibri" panose="020F0502020204030204" pitchFamily="34" charset="0"/>
              </a:rPr>
              <a:t>negotovosti</a:t>
            </a:r>
            <a:r>
              <a:rPr lang="en-GB" dirty="0">
                <a:solidFill>
                  <a:srgbClr val="000000"/>
                </a:solidFill>
                <a:latin typeface="Calibri" panose="020F0502020204030204" pitchFamily="34" charset="0"/>
              </a:rPr>
              <a:t> dela </a:t>
            </a:r>
            <a:r>
              <a:rPr lang="en-GB" dirty="0" err="1">
                <a:solidFill>
                  <a:srgbClr val="000000"/>
                </a:solidFill>
                <a:latin typeface="Calibri" panose="020F0502020204030204" pitchFamily="34" charset="0"/>
              </a:rPr>
              <a:t>pripravljeni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požreti</a:t>
            </a:r>
            <a:r>
              <a:rPr lang="en-GB" dirty="0">
                <a:solidFill>
                  <a:srgbClr val="000000"/>
                </a:solidFill>
                <a:latin typeface="Calibri" panose="020F0502020204030204" pitchFamily="34" charset="0"/>
              </a:rPr>
              <a:t>” </a:t>
            </a:r>
            <a:r>
              <a:rPr lang="en-GB" dirty="0" err="1">
                <a:solidFill>
                  <a:srgbClr val="000000"/>
                </a:solidFill>
                <a:latin typeface="Calibri" panose="020F0502020204030204" pitchFamily="34" charset="0"/>
              </a:rPr>
              <a:t>več</a:t>
            </a:r>
            <a:r>
              <a:rPr lang="en-GB" dirty="0">
                <a:solidFill>
                  <a:srgbClr val="000000"/>
                </a:solidFill>
                <a:latin typeface="Calibri" panose="020F0502020204030204" pitchFamily="34" charset="0"/>
              </a:rPr>
              <a:t> </a:t>
            </a:r>
            <a:endParaRPr lang="en-SI"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0178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FD74-7557-4E0C-94C2-A52AA2EA5922}"/>
              </a:ext>
            </a:extLst>
          </p:cNvPr>
          <p:cNvSpPr>
            <a:spLocks noGrp="1"/>
          </p:cNvSpPr>
          <p:nvPr>
            <p:ph type="title"/>
          </p:nvPr>
        </p:nvSpPr>
        <p:spPr/>
        <p:txBody>
          <a:bodyPr/>
          <a:lstStyle/>
          <a:p>
            <a:r>
              <a:rPr lang="en-GB" dirty="0" err="1"/>
              <a:t>Negativne</a:t>
            </a:r>
            <a:r>
              <a:rPr lang="en-GB" dirty="0"/>
              <a:t> </a:t>
            </a:r>
            <a:r>
              <a:rPr lang="en-GB" dirty="0" err="1"/>
              <a:t>posledice</a:t>
            </a:r>
            <a:r>
              <a:rPr lang="en-GB" dirty="0"/>
              <a:t> </a:t>
            </a:r>
            <a:r>
              <a:rPr lang="en-GB" dirty="0" err="1"/>
              <a:t>prekarnega</a:t>
            </a:r>
            <a:r>
              <a:rPr lang="en-GB" dirty="0"/>
              <a:t> dela</a:t>
            </a:r>
            <a:endParaRPr lang="en-SI" dirty="0"/>
          </a:p>
        </p:txBody>
      </p:sp>
      <p:sp>
        <p:nvSpPr>
          <p:cNvPr id="3" name="Content Placeholder 2">
            <a:extLst>
              <a:ext uri="{FF2B5EF4-FFF2-40B4-BE49-F238E27FC236}">
                <a16:creationId xmlns:a16="http://schemas.microsoft.com/office/drawing/2014/main" id="{E83634DF-6514-9715-7EA2-4417462C09C0}"/>
              </a:ext>
            </a:extLst>
          </p:cNvPr>
          <p:cNvSpPr>
            <a:spLocks noGrp="1"/>
          </p:cNvSpPr>
          <p:nvPr>
            <p:ph idx="1"/>
          </p:nvPr>
        </p:nvSpPr>
        <p:spPr/>
        <p:txBody>
          <a:bodyPr/>
          <a:lstStyle/>
          <a:p>
            <a:pPr algn="just"/>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Delavci, ki opravljajo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prekarno</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delo večinoma nimajo:</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zagotovljenega zadostnega plačila, </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nimajo pravice do plačanega dopusta in </a:t>
            </a:r>
            <a:r>
              <a:rPr lang="sl-SI" sz="1800" b="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regresa</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malice, povračila stroškov za prevoz in </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nimajo možnosti najema kredita. </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nimajo socialne varnosti, saj ne dobijo plačanih prispevkov. </a:t>
            </a:r>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170004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78F0-C345-5B04-1295-1D7CD568E5E0}"/>
              </a:ext>
            </a:extLst>
          </p:cNvPr>
          <p:cNvSpPr>
            <a:spLocks noGrp="1"/>
          </p:cNvSpPr>
          <p:nvPr>
            <p:ph type="title"/>
          </p:nvPr>
        </p:nvSpPr>
        <p:spPr/>
        <p:txBody>
          <a:bodyPr/>
          <a:lstStyle/>
          <a:p>
            <a:r>
              <a:rPr lang="en-GB" dirty="0" err="1"/>
              <a:t>Slabosti</a:t>
            </a:r>
            <a:r>
              <a:rPr lang="en-GB" dirty="0"/>
              <a:t> in </a:t>
            </a:r>
            <a:r>
              <a:rPr lang="en-GB" dirty="0" err="1"/>
              <a:t>prednosti</a:t>
            </a:r>
            <a:r>
              <a:rPr lang="en-GB" dirty="0"/>
              <a:t> s </a:t>
            </a:r>
            <a:r>
              <a:rPr lang="en-GB" dirty="0" err="1"/>
              <a:t>strani</a:t>
            </a:r>
            <a:r>
              <a:rPr lang="en-GB" dirty="0"/>
              <a:t> </a:t>
            </a:r>
            <a:r>
              <a:rPr lang="en-GB" dirty="0" err="1"/>
              <a:t>države</a:t>
            </a:r>
            <a:endParaRPr lang="en-SI" dirty="0"/>
          </a:p>
        </p:txBody>
      </p:sp>
      <p:sp>
        <p:nvSpPr>
          <p:cNvPr id="3" name="Content Placeholder 2">
            <a:extLst>
              <a:ext uri="{FF2B5EF4-FFF2-40B4-BE49-F238E27FC236}">
                <a16:creationId xmlns:a16="http://schemas.microsoft.com/office/drawing/2014/main" id="{2D76E718-D678-4EA3-BAF0-5DD8019EAB24}"/>
              </a:ext>
            </a:extLst>
          </p:cNvPr>
          <p:cNvSpPr>
            <a:spLocks noGrp="1"/>
          </p:cNvSpPr>
          <p:nvPr>
            <p:ph idx="1"/>
          </p:nvPr>
        </p:nvSpPr>
        <p:spPr/>
        <p:txBody>
          <a:bodyPr>
            <a:normAutofit lnSpcReduction="10000"/>
          </a:bodyPr>
          <a:lstStyle/>
          <a:p>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Slabosti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prekarnega</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dela iz vidika države so:</a:t>
            </a:r>
            <a:endParaRPr lang="en-SI"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povečana ekonomska negotovost posameznikov;</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trenja na trgu dela;</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pojav slabih praks.</a:t>
            </a:r>
            <a:endParaRPr lang="en-SI" sz="1800" b="1" dirty="0">
              <a:effectLst/>
              <a:latin typeface="Times New Roman" panose="02020603050405020304" pitchFamily="18" charset="0"/>
              <a:ea typeface="Times New Roman" panose="02020603050405020304" pitchFamily="18" charset="0"/>
            </a:endParaRPr>
          </a:p>
          <a:p>
            <a:r>
              <a:rPr lang="sl-SI" sz="1800" b="0" dirty="0">
                <a:solidFill>
                  <a:srgbClr val="000000"/>
                </a:solidFill>
                <a:effectLst/>
                <a:latin typeface="Calibri" panose="020F0502020204030204" pitchFamily="34" charset="0"/>
                <a:ea typeface="Times New Roman" panose="02020603050405020304" pitchFamily="18" charset="0"/>
              </a:rPr>
              <a:t>Prednosti </a:t>
            </a:r>
            <a:r>
              <a:rPr lang="sl-SI" sz="1800" b="0" dirty="0" err="1">
                <a:solidFill>
                  <a:srgbClr val="000000"/>
                </a:solidFill>
                <a:effectLst/>
                <a:latin typeface="Calibri" panose="020F0502020204030204" pitchFamily="34" charset="0"/>
                <a:ea typeface="Times New Roman" panose="02020603050405020304" pitchFamily="18" charset="0"/>
              </a:rPr>
              <a:t>prekarnega</a:t>
            </a:r>
            <a:r>
              <a:rPr lang="sl-SI" sz="1800" b="0" dirty="0">
                <a:solidFill>
                  <a:srgbClr val="000000"/>
                </a:solidFill>
                <a:effectLst/>
                <a:latin typeface="Calibri" panose="020F0502020204030204" pitchFamily="34" charset="0"/>
                <a:ea typeface="Times New Roman" panose="02020603050405020304" pitchFamily="18" charset="0"/>
              </a:rPr>
              <a:t> dela, ki ga je deležna država</a:t>
            </a:r>
            <a:r>
              <a:rPr lang="en-GB" sz="1800" b="0" dirty="0">
                <a:solidFill>
                  <a:srgbClr val="000000"/>
                </a:solidFill>
                <a:effectLst/>
                <a:latin typeface="Calibri" panose="020F0502020204030204" pitchFamily="34" charset="0"/>
                <a:ea typeface="Times New Roman" panose="02020603050405020304" pitchFamily="18" charset="0"/>
              </a:rPr>
              <a:t> pa</a:t>
            </a:r>
            <a:r>
              <a:rPr lang="sl-SI" sz="1800" b="0" dirty="0">
                <a:solidFill>
                  <a:srgbClr val="000000"/>
                </a:solidFill>
                <a:effectLst/>
                <a:latin typeface="Calibri" panose="020F0502020204030204" pitchFamily="34" charset="0"/>
                <a:ea typeface="Times New Roman" panose="02020603050405020304" pitchFamily="18" charset="0"/>
              </a:rPr>
              <a:t> so:</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rPr>
              <a:t>povečanje zaposlenosti;</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rPr>
              <a:t>vpliv na socialno varnost in kvaliteto življenja posameznikov;</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rPr>
              <a:t>znižanje izdatkov za nadomestila in socialno varnost;</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rPr>
              <a:t>razbremenitev pri plačevanju socialnih transferjev;</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rPr>
              <a:t>zagotovljeno plačilo prispevkov.</a:t>
            </a:r>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309296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A18-A924-40ED-A6AF-5541E5A04771}"/>
              </a:ext>
            </a:extLst>
          </p:cNvPr>
          <p:cNvSpPr>
            <a:spLocks noGrp="1"/>
          </p:cNvSpPr>
          <p:nvPr>
            <p:ph type="title"/>
          </p:nvPr>
        </p:nvSpPr>
        <p:spPr/>
        <p:txBody>
          <a:bodyPr/>
          <a:lstStyle/>
          <a:p>
            <a:r>
              <a:rPr lang="en-GB" dirty="0" err="1"/>
              <a:t>Prekarno</a:t>
            </a:r>
            <a:r>
              <a:rPr lang="en-GB" dirty="0"/>
              <a:t> </a:t>
            </a:r>
            <a:r>
              <a:rPr lang="en-GB" dirty="0" err="1"/>
              <a:t>delo</a:t>
            </a:r>
            <a:r>
              <a:rPr lang="en-GB" dirty="0"/>
              <a:t> in </a:t>
            </a:r>
            <a:r>
              <a:rPr lang="en-GB" dirty="0" err="1"/>
              <a:t>dohodki</a:t>
            </a:r>
            <a:endParaRPr lang="en-SI" dirty="0"/>
          </a:p>
        </p:txBody>
      </p:sp>
      <p:sp>
        <p:nvSpPr>
          <p:cNvPr id="3" name="Content Placeholder 2">
            <a:extLst>
              <a:ext uri="{FF2B5EF4-FFF2-40B4-BE49-F238E27FC236}">
                <a16:creationId xmlns:a16="http://schemas.microsoft.com/office/drawing/2014/main" id="{8691A096-9B98-15FE-97E7-EED75145DC3E}"/>
              </a:ext>
            </a:extLst>
          </p:cNvPr>
          <p:cNvSpPr>
            <a:spLocks noGrp="1"/>
          </p:cNvSpPr>
          <p:nvPr>
            <p:ph idx="1"/>
          </p:nvPr>
        </p:nvSpPr>
        <p:spPr/>
        <p:txBody>
          <a:bodyPr/>
          <a:lstStyle/>
          <a:p>
            <a:pPr algn="just"/>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Dohodki, ki se nanašajo na </a:t>
            </a:r>
            <a:r>
              <a:rPr lang="sl-SI"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prekarno</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delo so:</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dohodek iz zaposlitve in </a:t>
            </a:r>
            <a:endParaRPr lang="en-SI" sz="1800" b="1"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dohodek iz dejavnosti. </a:t>
            </a:r>
            <a:endParaRPr lang="en-SI" sz="1800" b="1" dirty="0">
              <a:effectLst/>
              <a:latin typeface="Times New Roman" panose="02020603050405020304" pitchFamily="18" charset="0"/>
              <a:ea typeface="Times New Roman" panose="02020603050405020304" pitchFamily="18" charset="0"/>
            </a:endParaRPr>
          </a:p>
          <a:p>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Dohodek iz zaposlitve je dohodek iz delovnega razmerja in dohodek iz drugega pogodbenega razmerja na drugi podlagi (36. člen ZDoh-2). Za dohodek iz drugega pogodbenega razmerja se šteje tudi tisti, ki ga posameznik prejme za stvaritev avtorskega dela, ne glede na vrsto pogodbe, ki je podlaga za izplačilo dohodka. </a:t>
            </a:r>
            <a:endParaRPr lang="en-SI" sz="1800" b="1" dirty="0">
              <a:effectLst/>
              <a:latin typeface="Times New Roman" panose="02020603050405020304" pitchFamily="18" charset="0"/>
              <a:ea typeface="Times New Roman" panose="02020603050405020304" pitchFamily="18" charset="0"/>
            </a:endParaRPr>
          </a:p>
          <a:p>
            <a:r>
              <a:rPr lang="en-GB" sz="1800" b="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Davek</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ki se </a:t>
            </a:r>
            <a:r>
              <a:rPr lang="en-GB"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plačuje</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je </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dohodnina, ki jo v Sloveniji ureja Zakon o dohodnini (ZDoh</a:t>
            </a:r>
            <a:r>
              <a:rPr lang="sl-SI" sz="1800" b="0" dirty="0">
                <a:solidFill>
                  <a:srgbClr val="000000"/>
                </a:solidFill>
                <a:effectLst/>
                <a:latin typeface="Times New Roman" panose="02020603050405020304" pitchFamily="18" charset="0"/>
                <a:ea typeface="Times New Roman" panose="02020603050405020304" pitchFamily="18" charset="0"/>
              </a:rPr>
              <a:t> – 2). </a:t>
            </a:r>
            <a:r>
              <a:rPr lang="sl-SI"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 dohodnino so obdavčeni vsi dohodki razen tistih, ki so oproščeni plačila dohodnine.</a:t>
            </a:r>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126730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789E-E85E-1004-2041-DEAB29710D33}"/>
              </a:ext>
            </a:extLst>
          </p:cNvPr>
          <p:cNvSpPr>
            <a:spLocks noGrp="1"/>
          </p:cNvSpPr>
          <p:nvPr>
            <p:ph type="title"/>
          </p:nvPr>
        </p:nvSpPr>
        <p:spPr/>
        <p:txBody>
          <a:bodyPr/>
          <a:lstStyle/>
          <a:p>
            <a:r>
              <a:rPr lang="en-GB" dirty="0" err="1"/>
              <a:t>Obdavčenost</a:t>
            </a:r>
            <a:r>
              <a:rPr lang="en-GB" dirty="0"/>
              <a:t> </a:t>
            </a:r>
            <a:r>
              <a:rPr lang="en-GB" dirty="0" err="1"/>
              <a:t>prekarnih</a:t>
            </a:r>
            <a:r>
              <a:rPr lang="en-GB" dirty="0"/>
              <a:t> </a:t>
            </a:r>
            <a:r>
              <a:rPr lang="en-GB" dirty="0" err="1"/>
              <a:t>zaposlitev</a:t>
            </a:r>
            <a:endParaRPr lang="en-SI" dirty="0"/>
          </a:p>
        </p:txBody>
      </p:sp>
      <p:pic>
        <p:nvPicPr>
          <p:cNvPr id="4" name="Slika 6">
            <a:extLst>
              <a:ext uri="{FF2B5EF4-FFF2-40B4-BE49-F238E27FC236}">
                <a16:creationId xmlns:a16="http://schemas.microsoft.com/office/drawing/2014/main" id="{FBFC49B9-087E-9C09-9C5C-57DAEF3591B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8734" y="1416532"/>
            <a:ext cx="7454786" cy="4024936"/>
          </a:xfrm>
          <a:prstGeom prst="rect">
            <a:avLst/>
          </a:prstGeom>
        </p:spPr>
      </p:pic>
    </p:spTree>
    <p:extLst>
      <p:ext uri="{BB962C8B-B14F-4D97-AF65-F5344CB8AC3E}">
        <p14:creationId xmlns:p14="http://schemas.microsoft.com/office/powerpoint/2010/main" val="108753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A13-2AE2-BFF5-E7FB-64C9E7327C50}"/>
              </a:ext>
            </a:extLst>
          </p:cNvPr>
          <p:cNvSpPr>
            <a:spLocks noGrp="1"/>
          </p:cNvSpPr>
          <p:nvPr>
            <p:ph type="title"/>
          </p:nvPr>
        </p:nvSpPr>
        <p:spPr/>
        <p:txBody>
          <a:bodyPr/>
          <a:lstStyle/>
          <a:p>
            <a:r>
              <a:rPr lang="en-GB" dirty="0" err="1"/>
              <a:t>Kaj</a:t>
            </a:r>
            <a:r>
              <a:rPr lang="en-GB" dirty="0"/>
              <a:t> </a:t>
            </a:r>
            <a:r>
              <a:rPr lang="en-GB" dirty="0" err="1"/>
              <a:t>delavcu</a:t>
            </a:r>
            <a:r>
              <a:rPr lang="en-GB" dirty="0"/>
              <a:t> </a:t>
            </a:r>
            <a:r>
              <a:rPr lang="en-GB" dirty="0" err="1"/>
              <a:t>predstavlja</a:t>
            </a:r>
            <a:r>
              <a:rPr lang="en-GB" dirty="0"/>
              <a:t> </a:t>
            </a:r>
            <a:r>
              <a:rPr lang="en-GB" dirty="0" err="1"/>
              <a:t>plača</a:t>
            </a:r>
            <a:r>
              <a:rPr lang="en-GB" dirty="0"/>
              <a:t>?</a:t>
            </a:r>
            <a:endParaRPr lang="en-SI" dirty="0"/>
          </a:p>
        </p:txBody>
      </p:sp>
      <p:sp>
        <p:nvSpPr>
          <p:cNvPr id="3" name="Content Placeholder 2">
            <a:extLst>
              <a:ext uri="{FF2B5EF4-FFF2-40B4-BE49-F238E27FC236}">
                <a16:creationId xmlns:a16="http://schemas.microsoft.com/office/drawing/2014/main" id="{F1056F29-F2D2-4975-637E-9C65F9DD414F}"/>
              </a:ext>
            </a:extLst>
          </p:cNvPr>
          <p:cNvSpPr>
            <a:spLocks noGrp="1"/>
          </p:cNvSpPr>
          <p:nvPr>
            <p:ph idx="1"/>
          </p:nvPr>
        </p:nvSpPr>
        <p:spPr/>
        <p:txBody>
          <a:bodyPr/>
          <a:lstStyle/>
          <a:p>
            <a:r>
              <a:rPr lang="sl-SI" sz="1800" b="0" dirty="0">
                <a:solidFill>
                  <a:srgbClr val="000000"/>
                </a:solidFill>
                <a:effectLst/>
                <a:latin typeface="Calibri" panose="020F0502020204030204" pitchFamily="34" charset="0"/>
                <a:ea typeface="Times New Roman" panose="02020603050405020304" pitchFamily="18" charset="0"/>
              </a:rPr>
              <a:t>Plača delavcu ne predstavlja le zaslužka za opravljeno delo, ampak tudi vir njegovega preživetja. Samo zmanjševanje pravic do nadomestil in povračil stroškov, ki delavcem pripadajo po ZDR, bi namreč vodilo le v zmanjšanje čiste plače, kar bi ob sedanjem nivoju minimalne plače ne zagotavljalo delavcem socialne varnosti. Zmanjšanje pravic bi tako le znižalo stroške dela delodajalcem, delavce z nižjimi plačami pa bi pahnilo še v večjo socialno stisko. </a:t>
            </a:r>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237552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E881-AD88-D95A-D1F9-2CCB7A513E2D}"/>
              </a:ext>
            </a:extLst>
          </p:cNvPr>
          <p:cNvSpPr>
            <a:spLocks noGrp="1"/>
          </p:cNvSpPr>
          <p:nvPr>
            <p:ph type="title"/>
          </p:nvPr>
        </p:nvSpPr>
        <p:spPr/>
        <p:txBody>
          <a:bodyPr/>
          <a:lstStyle/>
          <a:p>
            <a:r>
              <a:rPr lang="en-GB" dirty="0" err="1"/>
              <a:t>Kdo</a:t>
            </a:r>
            <a:r>
              <a:rPr lang="en-GB" dirty="0"/>
              <a:t> </a:t>
            </a:r>
            <a:r>
              <a:rPr lang="en-GB" dirty="0" err="1"/>
              <a:t>ima</a:t>
            </a:r>
            <a:r>
              <a:rPr lang="en-GB" dirty="0"/>
              <a:t> </a:t>
            </a:r>
            <a:r>
              <a:rPr lang="en-GB" dirty="0" err="1"/>
              <a:t>dobiček</a:t>
            </a:r>
            <a:r>
              <a:rPr lang="en-GB" dirty="0"/>
              <a:t> </a:t>
            </a:r>
            <a:r>
              <a:rPr lang="en-GB" dirty="0" err="1"/>
              <a:t>na</a:t>
            </a:r>
            <a:r>
              <a:rPr lang="en-GB" dirty="0"/>
              <a:t> </a:t>
            </a:r>
            <a:r>
              <a:rPr lang="en-GB" dirty="0" err="1"/>
              <a:t>račun</a:t>
            </a:r>
            <a:r>
              <a:rPr lang="en-GB" dirty="0"/>
              <a:t> </a:t>
            </a:r>
            <a:r>
              <a:rPr lang="en-GB" dirty="0" err="1"/>
              <a:t>prekarnih</a:t>
            </a:r>
            <a:r>
              <a:rPr lang="en-GB" dirty="0"/>
              <a:t> </a:t>
            </a:r>
            <a:r>
              <a:rPr lang="en-GB" dirty="0" err="1"/>
              <a:t>zaposlitev</a:t>
            </a:r>
            <a:r>
              <a:rPr lang="en-GB" dirty="0"/>
              <a:t> in </a:t>
            </a:r>
            <a:r>
              <a:rPr lang="en-GB" dirty="0" err="1"/>
              <a:t>možne</a:t>
            </a:r>
            <a:r>
              <a:rPr lang="en-GB" dirty="0"/>
              <a:t> </a:t>
            </a:r>
            <a:r>
              <a:rPr lang="en-GB" dirty="0" err="1"/>
              <a:t>rešitve</a:t>
            </a:r>
            <a:endParaRPr lang="en-SI" dirty="0"/>
          </a:p>
        </p:txBody>
      </p:sp>
      <p:sp>
        <p:nvSpPr>
          <p:cNvPr id="3" name="Content Placeholder 2">
            <a:extLst>
              <a:ext uri="{FF2B5EF4-FFF2-40B4-BE49-F238E27FC236}">
                <a16:creationId xmlns:a16="http://schemas.microsoft.com/office/drawing/2014/main" id="{7476FA3B-6C16-98A3-BF45-766D03DC2130}"/>
              </a:ext>
            </a:extLst>
          </p:cNvPr>
          <p:cNvSpPr>
            <a:spLocks noGrp="1"/>
          </p:cNvSpPr>
          <p:nvPr>
            <p:ph idx="1"/>
          </p:nvPr>
        </p:nvSpPr>
        <p:spPr/>
        <p:txBody>
          <a:bodyPr/>
          <a:lstStyle/>
          <a:p>
            <a:r>
              <a:rPr lang="sl-SI" sz="1800" b="0" dirty="0">
                <a:solidFill>
                  <a:srgbClr val="000000"/>
                </a:solidFill>
                <a:effectLst/>
                <a:latin typeface="Calibri" panose="020F0502020204030204" pitchFamily="34" charset="0"/>
                <a:ea typeface="Times New Roman" panose="02020603050405020304" pitchFamily="18" charset="0"/>
              </a:rPr>
              <a:t>Večina delodajalcev suvereno utemeljuje svojo pravico do dobička na podlagi predpostavke, da je delodajalec tisti, ki nosi poslovna tveganja. Dobiček je po tej njihovi logiki nekakšna nagrada za tveganja. V zadnjih desetletjih se poslovna tveganja postopno prenašajo na zaposlene in po tej logiki je mogoče zahtevati uvedbo dodatka za tveganje zaposlenih, ki bi se vplačeval v sklad za zaščito samozaposlenih.</a:t>
            </a:r>
            <a:endParaRPr lang="en-SI" sz="1800" b="1" dirty="0">
              <a:effectLst/>
              <a:latin typeface="Times New Roman" panose="02020603050405020304" pitchFamily="18" charset="0"/>
              <a:ea typeface="Times New Roman" panose="02020603050405020304" pitchFamily="18" charset="0"/>
            </a:endParaRPr>
          </a:p>
          <a:p>
            <a:r>
              <a:rPr lang="sl-SI" sz="1800" b="0" dirty="0">
                <a:solidFill>
                  <a:srgbClr val="000000"/>
                </a:solidFill>
                <a:effectLst/>
                <a:latin typeface="Calibri" panose="020F0502020204030204" pitchFamily="34" charset="0"/>
                <a:ea typeface="Times New Roman" panose="02020603050405020304" pitchFamily="18" charset="0"/>
              </a:rPr>
              <a:t>Delodajalci, ki najemajo s. p. namesto rednega zaposlovanja, bi iz naslova dobička polnili sklad, ki bi predstavljal nekakšno varovalno mrežo za vse večje število samozaposlenih. Iz takšnega sklada bi se potem lahko s. p. na primer zagotavljalo plačilo v času bolniške odsotnosti tudi za čas krajšega staleža, ne le po 30 dneh, kakor velja po trenutni zakonodaji, in ne več v tako sramotno minornih zneskih.</a:t>
            </a:r>
            <a:endParaRPr lang="en-SI" sz="1800" b="1" dirty="0">
              <a:effectLst/>
              <a:latin typeface="Times New Roman" panose="02020603050405020304" pitchFamily="18" charset="0"/>
              <a:ea typeface="Times New Roman" panose="02020603050405020304" pitchFamily="18" charset="0"/>
            </a:endParaRPr>
          </a:p>
          <a:p>
            <a:endParaRPr lang="en-SI" dirty="0"/>
          </a:p>
        </p:txBody>
      </p:sp>
    </p:spTree>
    <p:extLst>
      <p:ext uri="{BB962C8B-B14F-4D97-AF65-F5344CB8AC3E}">
        <p14:creationId xmlns:p14="http://schemas.microsoft.com/office/powerpoint/2010/main" val="33038981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TotalTime>
  <Words>663</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Symbol</vt:lpstr>
      <vt:lpstr>Times New Roman</vt:lpstr>
      <vt:lpstr>Trebuchet MS</vt:lpstr>
      <vt:lpstr>Wingdings 3</vt:lpstr>
      <vt:lpstr>Facet</vt:lpstr>
      <vt:lpstr>Vpliv prekarnega dela na davke</vt:lpstr>
      <vt:lpstr>Kaj sploh pomeni prekarno delo in katere oblike poznamo?</vt:lpstr>
      <vt:lpstr>Prekarnost in mladi</vt:lpstr>
      <vt:lpstr>Negativne posledice prekarnega dela</vt:lpstr>
      <vt:lpstr>Slabosti in prednosti s strani države</vt:lpstr>
      <vt:lpstr>Prekarno delo in dohodki</vt:lpstr>
      <vt:lpstr>Obdavčenost prekarnih zaposlitev</vt:lpstr>
      <vt:lpstr>Kaj delavcu predstavlja plača?</vt:lpstr>
      <vt:lpstr>Kdo ima dobiček na račun prekarnih zaposlitev in možne rešitve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Vpliv prekarnega dela na davke</dc:title>
  <dc:creator>Gregy Kopac</dc:creator>
  <cp:lastModifiedBy>Gregy Kopac</cp:lastModifiedBy>
  <cp:revision>1</cp:revision>
  <dcterms:created xsi:type="dcterms:W3CDTF">2022-11-19T18:27:34Z</dcterms:created>
  <dcterms:modified xsi:type="dcterms:W3CDTF">2022-11-19T18:46:43Z</dcterms:modified>
</cp:coreProperties>
</file>