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6" r:id="rId3"/>
    <p:sldId id="257" r:id="rId4"/>
    <p:sldId id="259" r:id="rId5"/>
    <p:sldId id="260" r:id="rId6"/>
    <p:sldId id="261" r:id="rId7"/>
    <p:sldId id="336" r:id="rId8"/>
    <p:sldId id="337" r:id="rId9"/>
    <p:sldId id="262" r:id="rId10"/>
    <p:sldId id="263" r:id="rId11"/>
    <p:sldId id="297" r:id="rId12"/>
    <p:sldId id="317" r:id="rId13"/>
    <p:sldId id="318" r:id="rId14"/>
    <p:sldId id="319" r:id="rId15"/>
    <p:sldId id="320" r:id="rId16"/>
    <p:sldId id="321" r:id="rId17"/>
    <p:sldId id="322" r:id="rId18"/>
    <p:sldId id="333" r:id="rId19"/>
    <p:sldId id="267" r:id="rId20"/>
    <p:sldId id="307" r:id="rId21"/>
    <p:sldId id="323" r:id="rId22"/>
    <p:sldId id="324" r:id="rId23"/>
    <p:sldId id="325" r:id="rId24"/>
    <p:sldId id="326" r:id="rId25"/>
    <p:sldId id="327" r:id="rId26"/>
    <p:sldId id="316" r:id="rId27"/>
    <p:sldId id="272" r:id="rId28"/>
    <p:sldId id="342" r:id="rId29"/>
    <p:sldId id="343" r:id="rId30"/>
    <p:sldId id="344" r:id="rId31"/>
    <p:sldId id="341" r:id="rId32"/>
    <p:sldId id="292" r:id="rId33"/>
    <p:sldId id="339" r:id="rId34"/>
    <p:sldId id="345" r:id="rId35"/>
    <p:sldId id="346" r:id="rId36"/>
    <p:sldId id="347" r:id="rId37"/>
    <p:sldId id="348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>
      <p:cViewPr varScale="1">
        <p:scale>
          <a:sx n="107" d="100"/>
          <a:sy n="107" d="100"/>
        </p:scale>
        <p:origin x="19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107\Skupna%20mapa%209-16\Matura-APT-okno-25-26\gotove%20jedi\Luzija\statistic-survey27359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upna%20mapa%209-16\Matura-APT-okno-25-26\gotove%20jedi\Gabric\rezultati_kviz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l-SI" sz="1800" b="0" i="0" baseline="0">
                <a:effectLst/>
              </a:rPr>
              <a:t>Najpogostejše izbrani trgovci za nakup toplo pripravljenih jedi</a:t>
            </a:r>
            <a:endParaRPr lang="sl-SI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rich>
      </c:tx>
      <c:layout>
        <c:manualLayout>
          <c:xMode val="edge"/>
          <c:yMode val="edge"/>
          <c:x val="0.10529855643044619"/>
          <c:y val="2.77777777777777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60914260717413"/>
          <c:y val="0.37055555555555558"/>
          <c:w val="0.65555971128608925"/>
          <c:h val="0.517415427238261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'results-survey273595'!$H$32</c:f>
              <c:strCache>
                <c:ptCount val="1"/>
                <c:pt idx="0">
                  <c:v>Povprečje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'results-survey273595'!$G$33:$G$36</c:f>
              <c:strCache>
                <c:ptCount val="4"/>
                <c:pt idx="0">
                  <c:v>Špar</c:v>
                </c:pt>
                <c:pt idx="1">
                  <c:v>Mercator</c:v>
                </c:pt>
                <c:pt idx="2">
                  <c:v>Hofer </c:v>
                </c:pt>
                <c:pt idx="3">
                  <c:v>Lidl</c:v>
                </c:pt>
              </c:strCache>
            </c:strRef>
          </c:cat>
          <c:val>
            <c:numRef>
              <c:f>'results-survey273595'!$H$33:$H$36</c:f>
              <c:numCache>
                <c:formatCode>General</c:formatCode>
                <c:ptCount val="4"/>
                <c:pt idx="0">
                  <c:v>3.03</c:v>
                </c:pt>
                <c:pt idx="1">
                  <c:v>2.6</c:v>
                </c:pt>
                <c:pt idx="2">
                  <c:v>2.8</c:v>
                </c:pt>
                <c:pt idx="3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6-4620-BF83-08FD3BA07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68495"/>
        <c:axId val="1"/>
      </c:barChart>
      <c:catAx>
        <c:axId val="153516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6849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Razlogi za nakup toplo pripravljenih jedi,</a:t>
            </a:r>
            <a:r>
              <a:rPr lang="sl-SI" baseline="0"/>
              <a:t> ki jih pripravijo trgovci z živili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'results-survey273595'!$F$96</c:f>
              <c:strCache>
                <c:ptCount val="1"/>
                <c:pt idx="0">
                  <c:v>Povprečje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'results-survey273595'!$E$97:$E$100</c:f>
              <c:strCache>
                <c:ptCount val="4"/>
                <c:pt idx="0">
                  <c:v>Okusnost</c:v>
                </c:pt>
                <c:pt idx="1">
                  <c:v>Zdravost</c:v>
                </c:pt>
                <c:pt idx="2">
                  <c:v>Izbira</c:v>
                </c:pt>
                <c:pt idx="3">
                  <c:v>Začinjenost</c:v>
                </c:pt>
              </c:strCache>
            </c:strRef>
          </c:cat>
          <c:val>
            <c:numRef>
              <c:f>'results-survey273595'!$F$97:$F$100</c:f>
              <c:numCache>
                <c:formatCode>General</c:formatCode>
                <c:ptCount val="4"/>
                <c:pt idx="0">
                  <c:v>5.03</c:v>
                </c:pt>
                <c:pt idx="1">
                  <c:v>3.97</c:v>
                </c:pt>
                <c:pt idx="2">
                  <c:v>5.03</c:v>
                </c:pt>
                <c:pt idx="3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4-4070-A1D3-4EE0FE5D0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70991"/>
        <c:axId val="1"/>
      </c:barChart>
      <c:catAx>
        <c:axId val="1535170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7099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Delež prehranjevanja s toplo pripravljenimi jedmi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'results-survey273595'!$G$147:$G$151</c:f>
              <c:strCache>
                <c:ptCount val="5"/>
                <c:pt idx="0">
                  <c:v>Zelo velik </c:v>
                </c:pt>
                <c:pt idx="1">
                  <c:v>Velik </c:v>
                </c:pt>
                <c:pt idx="2">
                  <c:v>Srednje velik </c:v>
                </c:pt>
                <c:pt idx="3">
                  <c:v>Majhen </c:v>
                </c:pt>
                <c:pt idx="4">
                  <c:v>Zelo majhen </c:v>
                </c:pt>
              </c:strCache>
            </c:strRef>
          </c:cat>
          <c:val>
            <c:numRef>
              <c:f>'results-survey273595'!$H$147:$H$151</c:f>
              <c:numCache>
                <c:formatCode>0%</c:formatCode>
                <c:ptCount val="5"/>
                <c:pt idx="0">
                  <c:v>0</c:v>
                </c:pt>
                <c:pt idx="1">
                  <c:v>7.407407407407407E-2</c:v>
                </c:pt>
                <c:pt idx="2">
                  <c:v>0.29629629629629628</c:v>
                </c:pt>
                <c:pt idx="3">
                  <c:v>0.33333333333333331</c:v>
                </c:pt>
                <c:pt idx="4">
                  <c:v>0.29629629629629628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6-4C7B-BC70-6AFC235EE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65167"/>
        <c:axId val="1"/>
      </c:barChart>
      <c:catAx>
        <c:axId val="1535165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651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Mnenje</a:t>
            </a:r>
            <a:r>
              <a:rPr lang="sl-SI" baseline="0"/>
              <a:t> glede toplo pripravljenih jedi (oddelek delikatese)</a:t>
            </a:r>
            <a:endParaRPr lang="sl-SI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'results-survey273595'!$G$165:$G$168</c:f>
              <c:strCache>
                <c:ptCount val="4"/>
                <c:pt idx="0">
                  <c:v>Zelo zadovoljni </c:v>
                </c:pt>
                <c:pt idx="1">
                  <c:v>Zadovoljni </c:v>
                </c:pt>
                <c:pt idx="2">
                  <c:v>Dokaj zadovoljni </c:v>
                </c:pt>
                <c:pt idx="3">
                  <c:v>Nezadovoljni </c:v>
                </c:pt>
              </c:strCache>
            </c:strRef>
          </c:cat>
          <c:val>
            <c:numRef>
              <c:f>'results-survey273595'!$H$165:$H$168</c:f>
              <c:numCache>
                <c:formatCode>0%</c:formatCode>
                <c:ptCount val="4"/>
                <c:pt idx="0">
                  <c:v>3.4482758620689655E-2</c:v>
                </c:pt>
                <c:pt idx="1">
                  <c:v>0.48275862068965519</c:v>
                </c:pt>
                <c:pt idx="2">
                  <c:v>0.37931034482758619</c:v>
                </c:pt>
                <c:pt idx="3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2-49CC-BA0E-2F7E99FB9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67663"/>
        <c:axId val="1"/>
      </c:barChart>
      <c:catAx>
        <c:axId val="153516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6766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Cenovna dostopnost jedi iz vitrine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'results-survey273595'!$G$181:$G$184</c:f>
              <c:strCache>
                <c:ptCount val="4"/>
                <c:pt idx="0">
                  <c:v>Zelo dostopno </c:v>
                </c:pt>
                <c:pt idx="1">
                  <c:v>Dostopno </c:v>
                </c:pt>
                <c:pt idx="2">
                  <c:v>Težko dostopno </c:v>
                </c:pt>
                <c:pt idx="3">
                  <c:v>Nedostopno </c:v>
                </c:pt>
              </c:strCache>
            </c:strRef>
          </c:cat>
          <c:val>
            <c:numRef>
              <c:f>'results-survey273595'!$H$181:$H$184</c:f>
              <c:numCache>
                <c:formatCode>0%</c:formatCode>
                <c:ptCount val="4"/>
                <c:pt idx="0">
                  <c:v>0.17857142857142858</c:v>
                </c:pt>
                <c:pt idx="1">
                  <c:v>0.6428571428571429</c:v>
                </c:pt>
                <c:pt idx="2">
                  <c:v>0.17857142857142858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5-41CE-9DB4-EAD40A304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56015"/>
        <c:axId val="1"/>
      </c:barChart>
      <c:catAx>
        <c:axId val="153515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560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Najljubša</a:t>
            </a:r>
            <a:r>
              <a:rPr lang="sl-SI" baseline="0"/>
              <a:t> jed iz vitrine</a:t>
            </a:r>
            <a:endParaRPr lang="sl-SI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'results-survey273595'!$N$198</c:f>
              <c:strCache>
                <c:ptCount val="1"/>
                <c:pt idx="0">
                  <c:v>Aritmetična sredina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'results-survey273595'!$M$199:$M$202</c:f>
              <c:strCache>
                <c:ptCount val="4"/>
                <c:pt idx="0">
                  <c:v>Pečen piščanec </c:v>
                </c:pt>
                <c:pt idx="1">
                  <c:v>Lazanja </c:v>
                </c:pt>
                <c:pt idx="2">
                  <c:v>Čevapčiči </c:v>
                </c:pt>
                <c:pt idx="3">
                  <c:v>Klobase </c:v>
                </c:pt>
              </c:strCache>
            </c:strRef>
          </c:cat>
          <c:val>
            <c:numRef>
              <c:f>'results-survey273595'!$N$199:$N$202</c:f>
              <c:numCache>
                <c:formatCode>0.00</c:formatCode>
                <c:ptCount val="4"/>
                <c:pt idx="0">
                  <c:v>1.9333333333333333</c:v>
                </c:pt>
                <c:pt idx="1">
                  <c:v>2.4333333333333331</c:v>
                </c:pt>
                <c:pt idx="2">
                  <c:v>2.1666666666666665</c:v>
                </c:pt>
                <c:pt idx="3">
                  <c:v>3.4666666666666668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B-447D-AEA5-B640B4E1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161007"/>
        <c:axId val="1"/>
      </c:barChart>
      <c:catAx>
        <c:axId val="153516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351610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D50B-4FB9-A522-4D1AC571627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50B-4FB9-A522-4D1AC571627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50B-4FB9-A522-4D1AC571627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50B-4FB9-A522-4D1AC57162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List1!$B$5:$B$9</c:f>
              <c:strCache>
                <c:ptCount val="5"/>
                <c:pt idx="0">
                  <c:v>Ajvar</c:v>
                </c:pt>
                <c:pt idx="1">
                  <c:v>Pomen konzerviranih izdelkov</c:v>
                </c:pt>
                <c:pt idx="2">
                  <c:v>Kaj so konzervirani živilski izdelki</c:v>
                </c:pt>
                <c:pt idx="3">
                  <c:v>Vložena hrana</c:v>
                </c:pt>
                <c:pt idx="4">
                  <c:v>Konzervirana hrana</c:v>
                </c:pt>
              </c:strCache>
            </c:strRef>
          </c:cat>
          <c:val>
            <c:numRef>
              <c:f>List1!$C$5:$C$9</c:f>
              <c:numCache>
                <c:formatCode>0%</c:formatCode>
                <c:ptCount val="5"/>
                <c:pt idx="0">
                  <c:v>0.7</c:v>
                </c:pt>
                <c:pt idx="1">
                  <c:v>0.77</c:v>
                </c:pt>
                <c:pt idx="2">
                  <c:v>0.19</c:v>
                </c:pt>
                <c:pt idx="3">
                  <c:v>0.56000000000000005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0B-4FB9-A522-4D1AC5716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9887728"/>
        <c:axId val="1"/>
      </c:barChart>
      <c:catAx>
        <c:axId val="170988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988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E3AD-B2C6-466E-A0C9-1F0662BAA6E4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A43E-2F00-43F7-B3A3-D618D884D1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06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0EF40-4C80-42CA-BBE9-6DDBB3F84870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AABA-C87C-4A29-9C6B-CC4C14ABEF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23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ABA-C87C-4A29-9C6B-CC4C14ABEF79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6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9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0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5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4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54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1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8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75EB-C1F0-4A20-9EE0-4632A7EBD106}" type="datetimeFigureOut">
              <a:rPr lang="sl-SI" smtClean="0"/>
              <a:t>25. 05. 2026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https://www.kickstarter.com/projects/597507018/pebble-time-awesome-smartwatch-no-compromises/descri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esgs.si/anket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cilnice.arnes.si/mod/quiz/view.php?id=65210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ckr-my.sharepoint.com/:x:/g/personal/klemen_kuhar_sesgs_sckr_si/IQAwB8pqL3LfSqeZfKPYXZggAUfVOj5XNhweMjgjCztdOwA?e=qVN1V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9928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Značilnosti uživanja gotovih jedi med dijaki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sesgš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iz marketinškega vidika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2304256"/>
          </a:xfrm>
        </p:spPr>
        <p:txBody>
          <a:bodyPr>
            <a:normAutofit fontScale="92500" lnSpcReduction="20000"/>
          </a:bodyPr>
          <a:lstStyle/>
          <a:p>
            <a:r>
              <a:rPr lang="sl-SI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Avtorji:</a:t>
            </a:r>
          </a:p>
          <a:p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Klemen Kuhar, Luka </a:t>
            </a:r>
            <a:r>
              <a:rPr lang="sl-SI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Lužija</a:t>
            </a:r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Mark Gabrič, Žan Stare, Marcel Dijak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Mentor: </a:t>
            </a:r>
          </a:p>
          <a:p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Janez Černilec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Kranj, maj, 2026</a:t>
            </a:r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79" y="548680"/>
            <a:ext cx="1512168" cy="8638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7"/>
          <a:stretch/>
        </p:blipFill>
        <p:spPr>
          <a:xfrm>
            <a:off x="744717" y="620688"/>
            <a:ext cx="1801191" cy="5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2.1 konzervirani živilski izdelki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676456" cy="5106447"/>
          </a:xfrm>
        </p:spPr>
        <p:txBody>
          <a:bodyPr>
            <a:normAutofit/>
          </a:bodyPr>
          <a:lstStyle/>
          <a:p>
            <a:r>
              <a:rPr lang="sl-SI" sz="1800" dirty="0"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Kaj so konzervirani živilski izdelki?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Kaj je namen konzerviranja? 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Za katera živila se uporablja konzerviranje?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Kaj pomeni konzerviranje?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Kaj so glavni postopki konzerviranja?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Katere vrste konzerviranih izdelkov poznamo?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Katere prednosti konzerviranih izdelkov poznamo?</a:t>
            </a:r>
            <a:endParaRPr lang="sl-SI" sz="1600" dirty="0">
              <a:hlinkClick r:id="rId2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Kater slabosti konzerviranih izdelkov poznamo?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Kakšen pomen imajo danes konzervirani izdelki?</a:t>
            </a:r>
            <a:endParaRPr lang="sl-SI" sz="1600" dirty="0"/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Zakaj vložena hrana ni gotova jed?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sldjump"/>
              </a:rPr>
              <a:t>Podjetje Eta Kamnik</a:t>
            </a:r>
            <a:endParaRPr lang="sl-SI" sz="1800" dirty="0">
              <a:latin typeface="Apto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sldjump"/>
              </a:rPr>
              <a:t>Katere so značilnosti njihove ponudbe gotovih jedi?</a:t>
            </a:r>
            <a:endParaRPr lang="sl-SI" sz="1800" dirty="0">
              <a:effectLst/>
              <a:latin typeface="Apto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  <a:hlinkClick r:id="rId5" action="ppaction://hlinksldjump"/>
              </a:rPr>
              <a:t>Predstavitev pod znamke Pogrej in Pojej?</a:t>
            </a:r>
            <a:endParaRPr lang="sl-SI" sz="1800" dirty="0">
              <a:latin typeface="Apto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Kakšne so značilnosti izdelkov Pogrej &amp; pojej?</a:t>
            </a:r>
          </a:p>
          <a:p>
            <a:r>
              <a:rPr lang="sl-SI" sz="1800" dirty="0">
                <a:effectLst/>
                <a:latin typeface="Aptos"/>
                <a:ea typeface="Times New Roman" panose="02020603050405020304" pitchFamily="18" charset="0"/>
                <a:cs typeface="Arial" panose="020B0604020202020204" pitchFamily="34" charset="0"/>
              </a:rPr>
              <a:t>Katere so prednosti in izzivi? </a:t>
            </a:r>
            <a:endParaRPr lang="sl-SI" sz="1600" dirty="0"/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4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344" y="188640"/>
            <a:ext cx="8435280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l-SI" sz="4900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panose="020B0604020202020204" pitchFamily="34" charset="0"/>
              </a:rPr>
              <a:t>2.2 anketa: KUPOVANJE TOPLO PRIPRAVLJENIH PRI TRGOVCIH Z ŽIVILI, ČE GRE ZA DRUŽINE DIJAKOV SESGŠ KRANJ</a:t>
            </a:r>
            <a:endParaRPr lang="sl-SI" sz="4900" b="1" cap="all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3413899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Dne 27. 10. 2025 so dijakinje in dijaki SESGŠ, ŠC Kranj  reševali  zgornjo anketo, ki je bila dosegljiva na spletnem naslovu: </a:t>
            </a:r>
            <a:r>
              <a:rPr lang="sl-SI" sz="1800" u="sng" dirty="0">
                <a:solidFill>
                  <a:srgbClr val="0000FF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http://sesgs.si/anketa</a:t>
            </a:r>
            <a:br>
              <a:rPr lang="sl-SI" dirty="0"/>
            </a:br>
            <a:endParaRPr lang="sl-SI" dirty="0"/>
          </a:p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Anketo je reševalo 30 dijakov in dijakinj SESGŠ Kranj</a:t>
            </a:r>
          </a:p>
          <a:p>
            <a:r>
              <a:rPr lang="sl-SI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Starost reševalcev je bila od 15 do 25 let.</a:t>
            </a:r>
          </a:p>
          <a:p>
            <a:pPr marL="457200" indent="-457200">
              <a:buFont typeface="Arial" pitchFamily="34" charset="0"/>
              <a:buChar char="•"/>
            </a:pPr>
            <a:endParaRPr lang="sl-SI" dirty="0"/>
          </a:p>
          <a:p>
            <a:pPr marL="457200" indent="-457200">
              <a:buFont typeface="Arial" pitchFamily="34" charset="0"/>
              <a:buChar char="•"/>
            </a:pP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Na podlagi obdelave podatkov ankete Kupovanje toplo pripravljenih jedi pri trgovcih z živili, če gre za družine dijakov SESGŠ Kranj v aplikaciji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Limesurvey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, smo prišli do naslednjih rezultatov.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l-SI" dirty="0"/>
          </a:p>
          <a:p>
            <a:pPr marL="457200" indent="-457200">
              <a:buFont typeface="Arial" pitchFamily="34" charset="0"/>
              <a:buChar char="•"/>
            </a:pPr>
            <a:endParaRPr lang="sl-SI" dirty="0"/>
          </a:p>
          <a:p>
            <a:pPr marL="457200" indent="-457200">
              <a:buFont typeface="Arial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641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624" y="1166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Kako pogosto vaše družine kupujejo toplo pripravljene jedi pri trgovcih z živili, če gre za steklene vitrine?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244DD01B-5C9B-4A63-8254-7B246B9B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52736"/>
            <a:ext cx="9135720" cy="54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979712" y="16168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Katere trgovce z živili najpogosteje izbirate za nakup toplih jedi s strani trgovcev z živili?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494E8CFE-45A3-4862-88DB-59ADC848C8F5}"/>
              </a:ext>
            </a:extLst>
          </p:cNvPr>
          <p:cNvGraphicFramePr>
            <a:graphicFrameLocks/>
          </p:cNvGraphicFramePr>
          <p:nvPr/>
        </p:nvGraphicFramePr>
        <p:xfrm>
          <a:off x="179512" y="1052737"/>
          <a:ext cx="8784976" cy="564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29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015716" y="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 Kakšni so razlogi za nakup toplo pripravljenih jedi s strani trgovcev z živili (steklene vitrine)?</a:t>
            </a:r>
            <a:endParaRPr lang="sl-SI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70B4B90-D3B1-43E8-9B57-D7F23AFA757E}"/>
              </a:ext>
            </a:extLst>
          </p:cNvPr>
          <p:cNvGraphicFramePr>
            <a:graphicFrameLocks/>
          </p:cNvGraphicFramePr>
          <p:nvPr/>
        </p:nvGraphicFramePr>
        <p:xfrm>
          <a:off x="179512" y="90872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63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619672" y="1166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4. Kolikšen delež družinskega prehranjevanja predstavljajo toplo pripravljene jedi iz delikatese trgovine?</a:t>
            </a:r>
            <a:endParaRPr lang="sl-SI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6045ECB3-8B23-4FAA-9598-EB5C5CB272D1}"/>
              </a:ext>
            </a:extLst>
          </p:cNvPr>
          <p:cNvGraphicFramePr>
            <a:graphicFrameLocks/>
          </p:cNvGraphicFramePr>
          <p:nvPr/>
        </p:nvGraphicFramePr>
        <p:xfrm>
          <a:off x="179512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65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89674"/>
            <a:ext cx="697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5. Kaj menite glede toplo pripravljenih jedi iz vitrine trgovcev, če gre za delikateso trgovine, pri čemer upoštevate tudi vašo družino?</a:t>
            </a:r>
            <a:endParaRPr lang="sl-SI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BC52BE1-DBC3-4619-9FAC-495CE2AE37D0}"/>
              </a:ext>
            </a:extLst>
          </p:cNvPr>
          <p:cNvGraphicFramePr>
            <a:graphicFrameLocks/>
          </p:cNvGraphicFramePr>
          <p:nvPr/>
        </p:nvGraphicFramePr>
        <p:xfrm>
          <a:off x="175456" y="980735"/>
          <a:ext cx="8789032" cy="568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26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907704" y="38387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6. Kakšna je cenovna dostopnost jedi iz vitrine trgovcev po vašem mnenju in mnenje vaše družine?</a:t>
            </a:r>
            <a:endParaRPr lang="sl-SI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AB126D0F-AF9C-4B49-B671-A8B87CC37411}"/>
              </a:ext>
            </a:extLst>
          </p:cNvPr>
          <p:cNvGraphicFramePr>
            <a:graphicFrameLocks/>
          </p:cNvGraphicFramePr>
          <p:nvPr/>
        </p:nvGraphicFramePr>
        <p:xfrm>
          <a:off x="179512" y="908719"/>
          <a:ext cx="8784976" cy="576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50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907704" y="38387"/>
            <a:ext cx="507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7. Katera topla pripravljena jed iz vitrine trgovca vam je najbolj všeč in jo najraje kupujete v okviru vaše družine?</a:t>
            </a:r>
            <a:endParaRPr lang="sl-SI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26B54012-A348-4504-AA70-713F3AEBFF94}"/>
              </a:ext>
            </a:extLst>
          </p:cNvPr>
          <p:cNvGraphicFramePr>
            <a:graphicFrameLocks/>
          </p:cNvGraphicFramePr>
          <p:nvPr/>
        </p:nvGraphicFramePr>
        <p:xfrm>
          <a:off x="179512" y="1124743"/>
          <a:ext cx="8784976" cy="547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312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2.3 KVIZ: konzervirani živilski izdelki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700808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Dne 13. 11. 2025 so dijaki SESGŠ, ŠC Kranj  reševali  kviz o Konzerviranih živilskih izdelkih, ki je bila dosegljiv na spletnem naslovu: </a:t>
            </a:r>
            <a:r>
              <a:rPr lang="sl-SI" sz="2800" dirty="0">
                <a:hlinkClick r:id="rId2"/>
              </a:rPr>
              <a:t>https://ucilnice.arnes.si/mod/quiz/view.php?id=6521094</a:t>
            </a:r>
            <a:endParaRPr lang="sl-SI" sz="2800" dirty="0"/>
          </a:p>
          <a:p>
            <a:pPr marL="457200" indent="-457200">
              <a:buFont typeface="Arial" pitchFamily="34" charset="0"/>
              <a:buChar char="•"/>
            </a:pPr>
            <a:endParaRPr lang="sl-SI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Kviz je reševalo 29 reševalcev.</a:t>
            </a:r>
            <a:br>
              <a:rPr lang="sl-SI" sz="2800" dirty="0"/>
            </a:br>
            <a:r>
              <a:rPr lang="sl-SI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Reševalci so bili moški in ženske, od tega  76% žensk in 24 %moških.</a:t>
            </a:r>
            <a:br>
              <a:rPr lang="sl-SI" sz="2800" dirty="0"/>
            </a:br>
            <a:r>
              <a:rPr lang="sl-SI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Starost reševalcev je bila od 17 do 19 let.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728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3407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 Zasnova projekta</a:t>
            </a:r>
          </a:p>
        </p:txBody>
      </p:sp>
    </p:spTree>
    <p:extLst>
      <p:ext uri="{BB962C8B-B14F-4D97-AF65-F5344CB8AC3E}">
        <p14:creationId xmlns:p14="http://schemas.microsoft.com/office/powerpoint/2010/main" val="157550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2.3 Rezultati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KVIZa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Konzerviranih živilskih izdelkov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CEBE4607-E11F-43A1-BC39-148D76CFFF13}"/>
              </a:ext>
            </a:extLst>
          </p:cNvPr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60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35596" y="4046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1.Reševalci kviza so dokaj dobro odgovarjali na kvizno vprašanje (70 % pravilnih odgovorov), ki je bil tipa: kratek odgovor. Vprašanje se je glasilo: Za kateri konzervirani živilski izdelek gre, če je narejen iz pečenih rdečih paprik, paradižnika, česna, čebule, začimb? Pravilen odgovor je bil: ajvar. Reševalci kviza so navajali naslednje odgovore:</a:t>
            </a:r>
            <a:endParaRPr lang="sl-S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endParaRPr lang="sl-S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A_ _ a _,</a:t>
            </a:r>
            <a:endParaRPr lang="sl-S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Hladni.</a:t>
            </a:r>
            <a:endParaRPr lang="sl-S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sl-SI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573E0E6-1682-4633-AA0B-8ED892B84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996952"/>
            <a:ext cx="86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67544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2. Reševalci kviza so dokaj dobro odgovarjali na 2. kvizno vprašanje tipa: Ujemanje. Pravilnih odgovorov je bilo malo več kot 77 %. Osnovno vprašanje se je glasilo: Kakšen pomen imajo danes konzervirani izdelki?</a:t>
            </a:r>
            <a:endParaRPr lang="sl-SI" sz="1800" dirty="0"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81EC63-AA7B-4D51-B57A-4C34EB8B5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2089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83568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3. Na tretje kvizno vprašanje tipa Drži/Ne drži je bilo 19 % pravilnih odgovorov. Pravilni odgovor je bil Ne drži.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C6A827-2DE9-4C6F-AF0C-B744AF8BF5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11560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4. Na četrto kvizno vprašanje tipa Več izbir je bilo 56 % pravilnih odgovorov. Vprašanje se je glasilo: Zakaj vložena hrana ni gotova jed?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E6F444-3F5D-4AEE-B77E-CA8E45639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9928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9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4046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5. Na zadnje kvizno vprašanje, ki je bil tipa Ugnezdeni odgovori, je bilo 96 % pravilnih odgovorov. Trditev se je glasila: Konzervirana hrana ima (</a:t>
            </a:r>
            <a:r>
              <a:rPr lang="sl-SI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olgo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 obstojnost in je enostavna za uporabo skozi vse leto, vendar izgubi nekatere (</a:t>
            </a:r>
            <a:r>
              <a:rPr lang="sl-SI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itamine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 in vsebuje višje količine soli, sladkorja ter maščobo. Embalaža zahteva recikliranje.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FBB065-E15A-4952-B46E-B7E9CBC34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2089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7281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S programom DEXI za več parametrsko odločanje sem izbiral med naslednjimi konzerviranimi izdelki na spletni strani od trgovine Mercator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Marelični kompot </a:t>
            </a:r>
            <a:r>
              <a:rPr lang="sl-SI" sz="2000" dirty="0" err="1"/>
              <a:t>Natureta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Ananasov kompot Del Monte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hlinkClick r:id="rId2" action="ppaction://hlinksldjump"/>
              </a:rPr>
              <a:t>Breskov kompot </a:t>
            </a:r>
            <a:r>
              <a:rPr lang="sl-SI" sz="2000" dirty="0" err="1">
                <a:hlinkClick r:id="rId2" action="ppaction://hlinksldjump"/>
              </a:rPr>
              <a:t>Valfrutta</a:t>
            </a:r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 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2.4 kateri konzervirani živilski izdelek kupiti za sebe</a:t>
            </a:r>
          </a:p>
        </p:txBody>
      </p:sp>
    </p:spTree>
    <p:extLst>
      <p:ext uri="{BB962C8B-B14F-4D97-AF65-F5344CB8AC3E}">
        <p14:creationId xmlns:p14="http://schemas.microsoft.com/office/powerpoint/2010/main" val="426977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866D590-6548-4145-87DC-E3CC09BBB82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"/>
            <a:ext cx="9144000" cy="684532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2A0F40D-8E6B-418E-91FC-1E139AD36BE7}"/>
              </a:ext>
            </a:extLst>
          </p:cNvPr>
          <p:cNvSpPr txBox="1"/>
          <p:nvPr/>
        </p:nvSpPr>
        <p:spPr>
          <a:xfrm>
            <a:off x="4860032" y="3429000"/>
            <a:ext cx="441453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Iz grafa  je razvidno, da ima </a:t>
            </a:r>
            <a:r>
              <a:rPr lang="sl-SI" sz="14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marelični kompot </a:t>
            </a:r>
            <a:r>
              <a:rPr lang="sl-SI" sz="1400" b="1" dirty="0" err="1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Natureta</a:t>
            </a:r>
            <a:r>
              <a:rPr lang="sl-SI" sz="14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primerne ekonomske značilnosti (cena, pogosta uporaba, pretekle izkušnje z izdelkom), primerne tehnične značilnosti (kalorije, sestavine, vsebnost sladkorja, količina izdelka, način odpiranja) in primerne sociološke značilnosti (embalaža, poreklo izdelka, vonj izdelka, popularnost med znanci)</a:t>
            </a:r>
            <a:endParaRPr lang="sl-SI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1400" b="1" dirty="0"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4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Ananasov kompot Del Monte </a:t>
            </a:r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pa ima zelo pri</a:t>
            </a:r>
            <a:r>
              <a:rPr lang="sl-SI" sz="1400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merne</a:t>
            </a:r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ekonomske značilnosti </a:t>
            </a:r>
            <a:r>
              <a:rPr lang="sl-SI" sz="1400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tehnične značilnosti, vendar ima neprimerne sociološke značilnosti.</a:t>
            </a:r>
            <a:endParaRPr lang="sl-SI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1400" b="1" dirty="0"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4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Breskov kompot </a:t>
            </a:r>
            <a:r>
              <a:rPr lang="sl-SI" sz="1400" b="1" dirty="0" err="1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Valfrutta</a:t>
            </a:r>
            <a:r>
              <a:rPr lang="sl-SI" sz="14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ima zelo primerne ekonomske značilnosti, tehnične značilnosti in sociološke značilnosti ima neprimerne.</a:t>
            </a:r>
            <a:endParaRPr lang="sl-SI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7281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Od 8. 12. 2025 do 12. 12. 2025 sem izdeloval puzle z naslovom: Razlika med popolnoma pripravljenimi, polpripravljenimi in hladnimi gotovimi jedmi, ki so dosegljive na spletnem naslovu: 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puzla-zivila-izdelana.xlsx</a:t>
            </a:r>
            <a:endParaRPr lang="sl-SI" sz="20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2.5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puzle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Razlika med popolnoma pripravljenimi, polpripravljenimi in hladnimi gotovimi jedmi</a:t>
            </a:r>
          </a:p>
        </p:txBody>
      </p:sp>
    </p:spTree>
    <p:extLst>
      <p:ext uri="{BB962C8B-B14F-4D97-AF65-F5344CB8AC3E}">
        <p14:creationId xmlns:p14="http://schemas.microsoft.com/office/powerpoint/2010/main" val="2137543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6F77D84-D794-4CA5-B606-813E9A6C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1520" y="116632"/>
            <a:ext cx="86998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1.1 Projektna zamisel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Katere so značilnosti popolnoma pripravljene jedi, konzerviranih živilskih izdelkov, toplo pripravljenih jedi s strani trgovcev z živili,  razlike med popolnoma pripravljenimi, pripravljenimi in hladnimi gotovimi jedmi in svetovnih proizvajalcev gotovih jedi?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Katera živila dijaki SESGŠ kupujejo v živilskih trgovinah kot družina? 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Kakšno je znanje dijakov SESGŠ glede živil, popolnoma pripravljenih jedi, konzerviranih živilskih izdelkov, toplo pripravljenih jedi s strani trgovcev in razlike med kupovanjem toplo pripravljenih jedi in hladnimi jedmi s strani trgovcev in svetovnih proizvajalcev gotovih jedi?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sadje je možno kupiti v trgovini z živili za Klemena Kuharja, če kupuje za sebe?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popolnoma pripravljeno jed kupiti za Špelo Čelik, če kupuje za sebe?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konzervirani živilski izdelek  kupiti za Marka Gabriča, če kupuje za sebe?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toplo  pripravljeno jed s strani trgovcev z živili kupiti za Luko Lužijo, če kupuje za </a:t>
            </a:r>
          </a:p>
          <a:p>
            <a:pPr marL="0" indent="0">
              <a:buNone/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sebe? 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konzervirani živilski izdelek  kupiti za Marka Gabriča, če kupuje za sebe?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blagovno znamko popolnoma pripravljene jedi kupiti za Marcela Dijaka, če kupuje za sebe?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hladno pripravljeno jed kupiti za Žana Stareta, če kupuje za sebe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Katero so značilnosti trgovin Mercator glede gotovih jedi?</a:t>
            </a:r>
          </a:p>
        </p:txBody>
      </p:sp>
    </p:spTree>
    <p:extLst>
      <p:ext uri="{BB962C8B-B14F-4D97-AF65-F5344CB8AC3E}">
        <p14:creationId xmlns:p14="http://schemas.microsoft.com/office/powerpoint/2010/main" val="364288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2F7798-B97F-4BC8-891B-68D3D19E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5435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1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2.6 OPAZOVANJE: TRGOVINE MERCATOR GLEDE GOTOVIH JEDI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18897"/>
            <a:ext cx="8676456" cy="5439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 dirty="0"/>
          </a:p>
          <a:p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sldjump"/>
              </a:rPr>
              <a:t>Katere gotove jedi ponuja Mercator in kakšne so cene?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Kakšna je priporočena priprava ali način segrevanja pakiranega pasulja?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je na embalaži navedena hranilna vrednost in alergeni?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kakšen obrok (kosilo, večerja, hitro pripravljeno jed) se zdi pasulj najbolj primeren?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0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OpenAI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2025. 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0" indent="0">
              <a:buNone/>
            </a:pP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     Razpoložljivost: https://chat.openai.com  (6. 10. 2025)</a:t>
            </a:r>
          </a:p>
          <a:p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Mercator. 2025. Mercator 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     Razpoložljivost: https://mercatoronline.si  (19. 12. 2025)..</a:t>
            </a:r>
          </a:p>
        </p:txBody>
      </p:sp>
      <p:sp>
        <p:nvSpPr>
          <p:cNvPr id="4" name="Naslov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lITERATURA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099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094000-3A97-48EB-A145-B45ECBF1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857500"/>
            <a:ext cx="7056784" cy="1143000"/>
          </a:xfrm>
        </p:spPr>
        <p:txBody>
          <a:bodyPr/>
          <a:lstStyle/>
          <a:p>
            <a:r>
              <a:rPr lang="sl-SI" dirty="0"/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237776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ebna izkaznica | Natureta">
            <a:hlinkClick r:id="rId2" action="ppaction://hlinksldjump"/>
            <a:extLst>
              <a:ext uri="{FF2B5EF4-FFF2-40B4-BE49-F238E27FC236}">
                <a16:creationId xmlns:a16="http://schemas.microsoft.com/office/drawing/2014/main" id="{291CCAE1-7B2F-486F-916F-9BF337AF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9144000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7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ipravljene jedi | Natureta">
            <a:hlinkClick r:id="rId2" action="ppaction://hlinksldjump"/>
            <a:extLst>
              <a:ext uri="{FF2B5EF4-FFF2-40B4-BE49-F238E27FC236}">
                <a16:creationId xmlns:a16="http://schemas.microsoft.com/office/drawing/2014/main" id="{A844BF6D-2A21-4093-9D1A-11045A50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3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grej in pojej | Natureta">
            <a:hlinkClick r:id="rId2" action="ppaction://hlinksldjump"/>
            <a:extLst>
              <a:ext uri="{FF2B5EF4-FFF2-40B4-BE49-F238E27FC236}">
                <a16:creationId xmlns:a16="http://schemas.microsoft.com/office/drawing/2014/main" id="{320A4B89-A8B8-420F-A4E7-FC3E6DDA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3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pravljene jedi">
            <a:hlinkClick r:id="rId2" action="ppaction://hlinksldjump"/>
            <a:extLst>
              <a:ext uri="{FF2B5EF4-FFF2-40B4-BE49-F238E27FC236}">
                <a16:creationId xmlns:a16="http://schemas.microsoft.com/office/drawing/2014/main" id="{66CDF132-9258-466D-AC58-27F73E7A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92" y="1197344"/>
            <a:ext cx="2774888" cy="23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pravljene jedi">
            <a:extLst>
              <a:ext uri="{FF2B5EF4-FFF2-40B4-BE49-F238E27FC236}">
                <a16:creationId xmlns:a16="http://schemas.microsoft.com/office/drawing/2014/main" id="{8A872756-FD52-44D0-BEA6-C8705956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15" y="3645024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1.2 NAMEN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ta projekt smo se odločili, ker želimo bolje spoznati gotove jedi.</a:t>
            </a: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2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1.3 CILJI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525963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Ugotoviti značilnosti popolnoma pripravljenih jedi, konzerviranih živilskih izdelkov, toplo pripravljenih jedi s strani trgovcev z živili, razlik med popolnoma pripravljenimi, polpripravljenimi in hladnimi gotovimi jedmi ter svetovnih proizvajalci gotovih jedi.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Ugotoviti znanje dijakov SESGŠ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glede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živil, popolnoma pripravljenih jedi, konzerviranih živilskih izdelkov, toplo pripravljenih jedi s strani trgovcev z živili, razlike med popolnoma pripravljenih, polpripravljenih in hladnih gotovih jedi ter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svetovnih proizvajalcev gotovih jedi.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Določiti popolnoma pripravljeno jed, ki jo bo kupila Špela Čelik, konzervirani živilski izdelek, ki ga bo kupil Mark Gabrič, toplo pripravljeno jed s strani trgovcev z živili, ki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 kupil Luka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Lužija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hladno pripravljeno jed, ki jo bo kupil Žan Stare, blagovno znamko popolno pripravljene jedi, ki jo bo kupil Marcel Dijak.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Spoznati ponudbo gotovih jedi, ki jih ima Mercator v svojih prodajalnah.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2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1.4 IZVEDENE AKTIVNOSTI</a:t>
            </a:r>
          </a:p>
        </p:txBody>
      </p:sp>
      <p:sp>
        <p:nvSpPr>
          <p:cNvPr id="5" name="PoljeZBesedilom 3"/>
          <p:cNvSpPr txBox="1"/>
          <p:nvPr/>
        </p:nvSpPr>
        <p:spPr>
          <a:xfrm>
            <a:off x="179512" y="1988840"/>
            <a:ext cx="9144000" cy="4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sl-SI" sz="1700" dirty="0">
                <a:latin typeface="Arial" panose="020B0604020202020204" pitchFamily="34" charset="0"/>
                <a:cs typeface="Arial" pitchFamily="34" charset="0"/>
              </a:rPr>
              <a:t>Analize: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Analiza: Popolnoma pripravljene jedi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Analiza: Konzervirani živilski izdelki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Analiza: Toplo pripravljene jedi s strani trgovcev z živili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Analiza: Razlika med popolnoma pripravljenimi, polpripravljenimi in hladnimi gotovimi jedmi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Analiza: Svetovni proizvajalci gotovih jedi </a:t>
            </a:r>
          </a:p>
          <a:p>
            <a:pPr lvl="0"/>
            <a:endParaRPr lang="sl-SI" sz="1700" dirty="0">
              <a:latin typeface="Arial" panose="020B0604020202020204" pitchFamily="34" charset="0"/>
              <a:cs typeface="Arial" pitchFamily="34" charset="0"/>
            </a:endParaRPr>
          </a:p>
          <a:p>
            <a:pPr lvl="0"/>
            <a:r>
              <a:rPr lang="sl-SI" sz="1700" dirty="0">
                <a:latin typeface="Arial" panose="020B0604020202020204" pitchFamily="34" charset="0"/>
                <a:cs typeface="Arial" pitchFamily="34" charset="0"/>
              </a:rPr>
              <a:t>Ankete: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Katera živila kupujete v živilskih trgovinah kot družina?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Kupovanje popolnoma pripravljenih jedi v družinah dijakov SESGŠ?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Kupovanje konzerviranih živilskih izdelkov v družinah dijakov SESGŠ?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Kupovanje toplo pripravljenih jedi s strani trgovcev z živili v družinah dijakov SESGŠ?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Kupovanje hladnih gotovih jedi v družinah dijakov SESGŠ?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Anketa: Značilnosti blagovnih znamk gotovih jedi z vidika dijakov SESGŠ</a:t>
            </a:r>
          </a:p>
          <a:p>
            <a:pPr lvl="0"/>
            <a:r>
              <a:rPr lang="sl-SI" sz="17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  <a:p>
            <a:pPr lvl="0"/>
            <a:endParaRPr lang="sl-SI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189771-8F7F-402B-9325-34BAA7E8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itchFamily="34" charset="0"/>
              </a:rPr>
              <a:t>Kvizi: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Živila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Popolnoma pripravljene jedi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Konzervirani živilski izdelki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Toplo pripravljene jedi s strani trgovcev z živili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Razlika med popolnoma pripravljenimi, polpripravljenimi in hladnimi gotovimi jedmi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Kviz: Svetovni proizvajalci gotovih jedi </a:t>
            </a:r>
          </a:p>
          <a:p>
            <a:endParaRPr lang="sl-SI" sz="17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itchFamily="34" charset="0"/>
              </a:rPr>
              <a:t>Izbire najboljših možnosti s programom DEXI: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Katero sadje kupiti v trgovini z živili za Klemena Kuharja, če kupuje za sebe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Katero popolnoma pripravljeno jed kupiti za Špelo Čelik, če kupuje za sebe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Kateri konzervirani živilski izdelek kupiti za Marka Gabriča, če kupuje za sebe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Katero toplo pripravljeno jed s strani trgovcev z živili kupiti za Luko Lužijo, če kupuje za sebe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Katero hladno  pripravljeno jed kupiti za Žana Stareta, če kupuje za sebe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Dexi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Katero blagovno znamko popolnoma pripravljene jedi kupiti za Marcela Dijaka, če kupuje za sebe </a:t>
            </a:r>
          </a:p>
          <a:p>
            <a:endParaRPr lang="sl-SI" sz="1700" dirty="0">
              <a:latin typeface="Arial" panose="020B0604020202020204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350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EC6321-FEFD-46A0-BCED-6000C4F2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l-SI" sz="1700" dirty="0">
                <a:latin typeface="Arial" panose="020B0604020202020204" pitchFamily="34" charset="0"/>
                <a:cs typeface="Arial" pitchFamily="34" charset="0"/>
              </a:rPr>
              <a:t>Opazovanje: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Opazovanje: Trgovine Mercator glede gotovih jedi</a:t>
            </a:r>
          </a:p>
          <a:p>
            <a:pPr marL="0" indent="0">
              <a:lnSpc>
                <a:spcPct val="80000"/>
              </a:lnSpc>
              <a:buNone/>
            </a:pPr>
            <a:endParaRPr lang="sl-SI" sz="17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sz="1700" dirty="0" err="1">
                <a:latin typeface="Arial" panose="020B0604020202020204" pitchFamily="34" charset="0"/>
                <a:cs typeface="Arial" pitchFamily="34" charset="0"/>
              </a:rPr>
              <a:t>Puzle</a:t>
            </a:r>
            <a:r>
              <a:rPr lang="sl-SI" sz="1700" dirty="0"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Živila 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Popolnoma pripravljene jedi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Konzervirani živilski izdelki 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Toplo pripravljene jedi s strani kupcev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Razlika med popolnoma pripravljenimi, polpripravljenimi in hladnimi gotovimi jedmi </a:t>
            </a:r>
          </a:p>
          <a:p>
            <a:pPr lvl="0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Križanka: Svetovni proizvajalci gotovih jedi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80000"/>
              </a:lnSpc>
              <a:buNone/>
            </a:pPr>
            <a:endParaRPr lang="sl-SI" sz="17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864" y="285293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IZVEDBA PROJEKTA</a:t>
            </a:r>
          </a:p>
        </p:txBody>
      </p:sp>
    </p:spTree>
    <p:extLst>
      <p:ext uri="{BB962C8B-B14F-4D97-AF65-F5344CB8AC3E}">
        <p14:creationId xmlns:p14="http://schemas.microsoft.com/office/powerpoint/2010/main" val="144939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1753</Words>
  <Application>Microsoft Office PowerPoint</Application>
  <PresentationFormat>Diaprojekcija na zaslonu (4:3)</PresentationFormat>
  <Paragraphs>156</Paragraphs>
  <Slides>37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Symbol</vt:lpstr>
      <vt:lpstr>Times New Roman</vt:lpstr>
      <vt:lpstr>Officeova tema</vt:lpstr>
      <vt:lpstr>Značilnosti uživanja gotovih jedi med dijaki sesgš iz marketinškega vidika</vt:lpstr>
      <vt:lpstr> 1 Zasnova projekta</vt:lpstr>
      <vt:lpstr>1.1 Projektna zamisel</vt:lpstr>
      <vt:lpstr>1.2 NAMEN PROJEKTA</vt:lpstr>
      <vt:lpstr>1.3 CILJI PROJEKTA</vt:lpstr>
      <vt:lpstr>1.4 IZVEDENE AKTIVNOSTI</vt:lpstr>
      <vt:lpstr>PowerPointova predstavitev</vt:lpstr>
      <vt:lpstr>PowerPointova predstavitev</vt:lpstr>
      <vt:lpstr>2 IZVEDBA PROJEKTA</vt:lpstr>
      <vt:lpstr>2.1 konzervirani živilski izdelki</vt:lpstr>
      <vt:lpstr> 2.2 anketa: KUPOVANJE TOPLO PRIPRAVLJENIH PRI TRGOVCIH Z ŽIVILI, ČE GRE ZA DRUŽINE DIJAKOV SESGŠ KRANJ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2.3 KVIZ: konzervirani živilski izdelki</vt:lpstr>
      <vt:lpstr>2.3 Rezultati KVIZa: Konzerviranih živilskih izdelkov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2.6 OPAZOVANJE: TRGOVINE MERCATOR GLEDE GOTOVIH JEDI</vt:lpstr>
      <vt:lpstr>3 lITERATURA</vt:lpstr>
      <vt:lpstr>HVALA ZA VAŠO POZORNOST!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USPEŠNOST FIRME APPLE</dc:title>
  <dc:creator>Uporabnik</dc:creator>
  <cp:lastModifiedBy>Uporabnik</cp:lastModifiedBy>
  <cp:revision>319</cp:revision>
  <cp:lastPrinted>2014-03-28T10:12:15Z</cp:lastPrinted>
  <dcterms:created xsi:type="dcterms:W3CDTF">2013-03-21T09:49:01Z</dcterms:created>
  <dcterms:modified xsi:type="dcterms:W3CDTF">2026-05-25T08:28:25Z</dcterms:modified>
</cp:coreProperties>
</file>