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6" r:id="rId3"/>
    <p:sldId id="257" r:id="rId4"/>
    <p:sldId id="259" r:id="rId5"/>
    <p:sldId id="260" r:id="rId6"/>
    <p:sldId id="261" r:id="rId7"/>
    <p:sldId id="262" r:id="rId8"/>
    <p:sldId id="338" r:id="rId9"/>
    <p:sldId id="297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267" r:id="rId18"/>
    <p:sldId id="307" r:id="rId19"/>
    <p:sldId id="339" r:id="rId20"/>
    <p:sldId id="324" r:id="rId21"/>
    <p:sldId id="325" r:id="rId22"/>
    <p:sldId id="326" r:id="rId23"/>
    <p:sldId id="327" r:id="rId24"/>
    <p:sldId id="292" r:id="rId25"/>
    <p:sldId id="271" r:id="rId2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95.87.139.107\Skupna%20mapa%209-16\4B%20MATURA%20OKNO\3.%20Vpliv%20influencerjev%20na%20nakupne%20odlo&#269;itve%20dijakov%20SESG&#352;\&#352;peti&#263;\statistic-survey86593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Kvaliteta influencerjev</a:t>
            </a:r>
            <a:endParaRPr lang="en-US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'results-survey865933'!$H$15</c:f>
              <c:strCache>
                <c:ptCount val="1"/>
                <c:pt idx="0">
                  <c:v>Povprečje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'results-survey865933'!$G$16:$G$19</c:f>
              <c:strCache>
                <c:ptCount val="4"/>
                <c:pt idx="0">
                  <c:v>Promocija</c:v>
                </c:pt>
                <c:pt idx="1">
                  <c:v>Edinstvenost</c:v>
                </c:pt>
                <c:pt idx="2">
                  <c:v>Ciljna usmerjenost</c:v>
                </c:pt>
                <c:pt idx="3">
                  <c:v>Upoštevanje trendov</c:v>
                </c:pt>
              </c:strCache>
            </c:strRef>
          </c:cat>
          <c:val>
            <c:numRef>
              <c:f>'results-survey865933'!$H$16:$H$19</c:f>
              <c:numCache>
                <c:formatCode>General</c:formatCode>
                <c:ptCount val="4"/>
                <c:pt idx="0">
                  <c:v>4.83</c:v>
                </c:pt>
                <c:pt idx="1">
                  <c:v>5.63</c:v>
                </c:pt>
                <c:pt idx="2">
                  <c:v>5.53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1-4E4E-ABED-3E6F7C23E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30337535"/>
        <c:axId val="1"/>
      </c:barChart>
      <c:catAx>
        <c:axId val="7303375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30337535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Dobre in slabe strani influencerjev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'results-survey865933'!$H$72</c:f>
              <c:strCache>
                <c:ptCount val="1"/>
                <c:pt idx="0">
                  <c:v>Povprečje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'results-survey865933'!$G$73:$G$77</c:f>
              <c:strCache>
                <c:ptCount val="5"/>
                <c:pt idx="0">
                  <c:v>Nesimpatčnost</c:v>
                </c:pt>
                <c:pt idx="1">
                  <c:v>Veliko nakladanja</c:v>
                </c:pt>
                <c:pt idx="2">
                  <c:v>Veliko promocije</c:v>
                </c:pt>
                <c:pt idx="3">
                  <c:v>Veliko dogajanja</c:v>
                </c:pt>
                <c:pt idx="4">
                  <c:v>Lepota</c:v>
                </c:pt>
              </c:strCache>
            </c:strRef>
          </c:cat>
          <c:val>
            <c:numRef>
              <c:f>'results-survey865933'!$H$73:$H$77</c:f>
              <c:numCache>
                <c:formatCode>General</c:formatCode>
                <c:ptCount val="5"/>
                <c:pt idx="0">
                  <c:v>2.37</c:v>
                </c:pt>
                <c:pt idx="1">
                  <c:v>2.68</c:v>
                </c:pt>
                <c:pt idx="2">
                  <c:v>2.79</c:v>
                </c:pt>
                <c:pt idx="3">
                  <c:v>3.26</c:v>
                </c:pt>
                <c:pt idx="4">
                  <c:v>3.16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19-4ECC-8FC7-5C41C4EF429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39923119"/>
        <c:axId val="1139919375"/>
      </c:barChart>
      <c:catAx>
        <c:axId val="11399231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139919375"/>
        <c:crosses val="autoZero"/>
        <c:auto val="1"/>
        <c:lblAlgn val="ctr"/>
        <c:lblOffset val="100"/>
        <c:noMultiLvlLbl val="0"/>
      </c:catAx>
      <c:valAx>
        <c:axId val="1139919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139923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Dober vpliv na ljudi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'results-survey865933'!$G$146:$G$147</c:f>
              <c:strCache>
                <c:ptCount val="2"/>
                <c:pt idx="0">
                  <c:v>Da </c:v>
                </c:pt>
                <c:pt idx="1">
                  <c:v>Ne </c:v>
                </c:pt>
              </c:strCache>
            </c:strRef>
          </c:cat>
          <c:val>
            <c:numRef>
              <c:f>'results-survey865933'!$H$146:$H$147</c:f>
              <c:numCache>
                <c:formatCode>0%</c:formatCode>
                <c:ptCount val="2"/>
                <c:pt idx="0">
                  <c:v>0.57894736842105265</c:v>
                </c:pt>
                <c:pt idx="1">
                  <c:v>0.42105263157894735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28-4234-9AF0-3CA30DA21E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23415839"/>
        <c:axId val="723405023"/>
      </c:barChart>
      <c:catAx>
        <c:axId val="72341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23405023"/>
        <c:crosses val="autoZero"/>
        <c:auto val="1"/>
        <c:lblAlgn val="ctr"/>
        <c:lblOffset val="100"/>
        <c:noMultiLvlLbl val="0"/>
      </c:catAx>
      <c:valAx>
        <c:axId val="723405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23415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Družbena</a:t>
            </a:r>
            <a:r>
              <a:rPr lang="sl-SI" baseline="0"/>
              <a:t> omrežja, kjer anketiranci spremljajo influencerje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'results-survey865933'!$H$178</c:f>
              <c:strCache>
                <c:ptCount val="1"/>
                <c:pt idx="0">
                  <c:v>Povprečje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'results-survey865933'!$G$179:$G$183</c:f>
              <c:strCache>
                <c:ptCount val="5"/>
                <c:pt idx="0">
                  <c:v>Youtube </c:v>
                </c:pt>
                <c:pt idx="1">
                  <c:v>TikTok </c:v>
                </c:pt>
                <c:pt idx="2">
                  <c:v>Instagram </c:v>
                </c:pt>
                <c:pt idx="3">
                  <c:v>Facebook </c:v>
                </c:pt>
                <c:pt idx="4">
                  <c:v>Spotify </c:v>
                </c:pt>
              </c:strCache>
            </c:strRef>
          </c:cat>
          <c:val>
            <c:numRef>
              <c:f>'results-survey865933'!$H$179:$H$183</c:f>
              <c:numCache>
                <c:formatCode>0.00</c:formatCode>
                <c:ptCount val="5"/>
                <c:pt idx="0">
                  <c:v>2.6842105263157894</c:v>
                </c:pt>
                <c:pt idx="1">
                  <c:v>1.7894736842105263</c:v>
                </c:pt>
                <c:pt idx="2">
                  <c:v>2.1578947368421053</c:v>
                </c:pt>
                <c:pt idx="3">
                  <c:v>4.5789473684210522</c:v>
                </c:pt>
                <c:pt idx="4">
                  <c:v>3.7894736842105261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16-47A5-B89E-851540DBA0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34138911"/>
        <c:axId val="1034139327"/>
      </c:barChart>
      <c:catAx>
        <c:axId val="10341389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034139327"/>
        <c:crosses val="autoZero"/>
        <c:auto val="1"/>
        <c:lblAlgn val="ctr"/>
        <c:lblOffset val="100"/>
        <c:noMultiLvlLbl val="0"/>
      </c:catAx>
      <c:valAx>
        <c:axId val="1034139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034138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Vsebine</a:t>
            </a:r>
            <a:r>
              <a:rPr lang="sl-SI" baseline="0"/>
              <a:t> videov influencefjev</a:t>
            </a:r>
            <a:endParaRPr lang="sl-SI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'results-survey865933'!$G$209:$G$212</c:f>
              <c:strCache>
                <c:ptCount val="4"/>
                <c:pt idx="0">
                  <c:v>Moda </c:v>
                </c:pt>
                <c:pt idx="1">
                  <c:v>Šport </c:v>
                </c:pt>
                <c:pt idx="2">
                  <c:v>Igre na srečo </c:v>
                </c:pt>
                <c:pt idx="3">
                  <c:v>Video igre </c:v>
                </c:pt>
              </c:strCache>
            </c:strRef>
          </c:cat>
          <c:val>
            <c:numRef>
              <c:f>'results-survey865933'!$H$209:$H$212</c:f>
              <c:numCache>
                <c:formatCode>0.00%</c:formatCode>
                <c:ptCount val="4"/>
                <c:pt idx="0">
                  <c:v>0.57894736842105265</c:v>
                </c:pt>
                <c:pt idx="1">
                  <c:v>0.21052631578947367</c:v>
                </c:pt>
                <c:pt idx="2">
                  <c:v>0.15789473684210525</c:v>
                </c:pt>
                <c:pt idx="3">
                  <c:v>5.2631578947368418E-2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25-4751-865D-71EF2361F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5954415"/>
        <c:axId val="1145963151"/>
      </c:barChart>
      <c:catAx>
        <c:axId val="11459544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145963151"/>
        <c:crosses val="autoZero"/>
        <c:auto val="1"/>
        <c:lblAlgn val="ctr"/>
        <c:lblOffset val="100"/>
        <c:noMultiLvlLbl val="0"/>
      </c:catAx>
      <c:valAx>
        <c:axId val="11459631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145954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Scene influencerjev</a:t>
            </a:r>
            <a:r>
              <a:rPr lang="sl-SI" baseline="0"/>
              <a:t> </a:t>
            </a:r>
            <a:endParaRPr lang="sl-SI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'results-survey865933'!$F$221:$F$224</c:f>
              <c:strCache>
                <c:ptCount val="4"/>
                <c:pt idx="0">
                  <c:v>Potovalni influencerji </c:v>
                </c:pt>
                <c:pt idx="1">
                  <c:v>Fitness influencerji </c:v>
                </c:pt>
                <c:pt idx="2">
                  <c:v>Gaming influencerji </c:v>
                </c:pt>
                <c:pt idx="3">
                  <c:v>Gambling influencerji </c:v>
                </c:pt>
              </c:strCache>
            </c:strRef>
          </c:cat>
          <c:val>
            <c:numRef>
              <c:f>'results-survey865933'!$G$221:$G$224</c:f>
              <c:numCache>
                <c:formatCode>General</c:formatCode>
                <c:ptCount val="4"/>
                <c:pt idx="0">
                  <c:v>10</c:v>
                </c:pt>
                <c:pt idx="1">
                  <c:v>11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E-4018-A4AE-B0DD08A6D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64735168"/>
        <c:axId val="1"/>
      </c:barChart>
      <c:catAx>
        <c:axId val="1764735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647351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Pogostost</a:t>
            </a:r>
            <a:r>
              <a:rPr lang="sl-SI" baseline="0"/>
              <a:t> spremljanja influencerjev</a:t>
            </a:r>
            <a:endParaRPr lang="sl-SI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'results-survey865933'!$F$236:$F$240</c:f>
              <c:strCache>
                <c:ptCount val="5"/>
                <c:pt idx="0">
                  <c:v>manj kot 1-krat tedensko</c:v>
                </c:pt>
                <c:pt idx="1">
                  <c:v>od 1 do 3-krat tedensko </c:v>
                </c:pt>
                <c:pt idx="2">
                  <c:v>od 3 do5-krat tedensko</c:v>
                </c:pt>
                <c:pt idx="3">
                  <c:v>7-krat tedensko </c:v>
                </c:pt>
                <c:pt idx="4">
                  <c:v>Nikoli ne spremljam influencerje </c:v>
                </c:pt>
              </c:strCache>
            </c:strRef>
          </c:cat>
          <c:val>
            <c:numRef>
              <c:f>'results-survey865933'!$G$236:$G$240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F2-4BEE-BE34-9A614E7C4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64737248"/>
        <c:axId val="1"/>
      </c:barChart>
      <c:catAx>
        <c:axId val="1764737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7647372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CE3AD-B2C6-466E-A0C9-1F0662BAA6E4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AA43E-2F00-43F7-B3A3-D618D884D19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7064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0EF40-4C80-42CA-BBE9-6DDBB3F84870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3AABA-C87C-4A29-9C6B-CC4C14ABEF7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423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94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67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891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605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964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51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415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6418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454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116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985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575EB-C1F0-4A20-9EE0-4632A7EBD106}" type="datetimeFigureOut">
              <a:rPr lang="sl-SI" smtClean="0"/>
              <a:t>19. 05. 2026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9492A-674B-481E-B457-D330DEB4EDF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53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chat.openai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239.gvs.arnes.si/sprasevanj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992888" cy="18722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Vpliv influencerjev na nakupne odločitve dijakov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sesgš</a:t>
            </a:r>
            <a:endParaRPr lang="sl-SI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59632" y="4437112"/>
            <a:ext cx="6400800" cy="2304256"/>
          </a:xfrm>
        </p:spPr>
        <p:txBody>
          <a:bodyPr>
            <a:normAutofit lnSpcReduction="10000"/>
          </a:bodyPr>
          <a:lstStyle/>
          <a:p>
            <a:r>
              <a:rPr lang="sl-SI" sz="2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Avtorji:</a:t>
            </a:r>
            <a:endParaRPr lang="sl-SI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Kristjan Podrekar, Luka Povšič, Luka </a:t>
            </a:r>
            <a:r>
              <a:rPr lang="sl-SI" sz="1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Špetič</a:t>
            </a:r>
            <a:endParaRPr lang="sl-SI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Mentor: </a:t>
            </a:r>
          </a:p>
          <a:p>
            <a:r>
              <a:rPr lang="sl-SI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Janez Černilec</a:t>
            </a:r>
          </a:p>
          <a:p>
            <a:endParaRPr lang="sl-SI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Kranj, april 2026</a:t>
            </a:r>
          </a:p>
        </p:txBody>
      </p:sp>
      <p:pic>
        <p:nvPicPr>
          <p:cNvPr id="6" name="Slika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079" y="548680"/>
            <a:ext cx="1512168" cy="863881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07"/>
          <a:stretch/>
        </p:blipFill>
        <p:spPr>
          <a:xfrm>
            <a:off x="744717" y="620688"/>
            <a:ext cx="1801191" cy="50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094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043608" y="179348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Kateri so za vas dobri oz. slabi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influencerji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endParaRPr lang="sl-SI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E8548C56-3913-464D-80EC-353FF0521075}"/>
              </a:ext>
            </a:extLst>
          </p:cNvPr>
          <p:cNvGraphicFramePr/>
          <p:nvPr/>
        </p:nvGraphicFramePr>
        <p:xfrm>
          <a:off x="395536" y="836712"/>
          <a:ext cx="741682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9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4" name="PoljeZBesedilom 3"/>
          <p:cNvSpPr txBox="1"/>
          <p:nvPr/>
        </p:nvSpPr>
        <p:spPr>
          <a:xfrm>
            <a:off x="1979712" y="16168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Kaj so po vašem mnenju dobre in slabe strani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influencerjev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endParaRPr lang="sl-SI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67B273A3-A687-44F3-8F33-228AB138AD0D}"/>
              </a:ext>
            </a:extLst>
          </p:cNvPr>
          <p:cNvGraphicFramePr/>
          <p:nvPr/>
        </p:nvGraphicFramePr>
        <p:xfrm>
          <a:off x="683568" y="969693"/>
          <a:ext cx="8064896" cy="4979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297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2015716" y="0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3.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Ali imajo po vašem mnenju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influencerji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dober vpliv na ljudi?</a:t>
            </a:r>
            <a:endParaRPr lang="sl-SI" dirty="0"/>
          </a:p>
        </p:txBody>
      </p:sp>
      <p:graphicFrame>
        <p:nvGraphicFramePr>
          <p:cNvPr id="2" name="Grafikon 1">
            <a:extLst>
              <a:ext uri="{FF2B5EF4-FFF2-40B4-BE49-F238E27FC236}">
                <a16:creationId xmlns:a16="http://schemas.microsoft.com/office/drawing/2014/main" id="{CD1D8186-A56F-4613-AD32-02CAFFEEE63E}"/>
              </a:ext>
            </a:extLst>
          </p:cNvPr>
          <p:cNvGraphicFramePr/>
          <p:nvPr/>
        </p:nvGraphicFramePr>
        <p:xfrm>
          <a:off x="539552" y="646331"/>
          <a:ext cx="8208912" cy="587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7633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2897814" y="116632"/>
            <a:ext cx="3348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4.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Kje najraje gledate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endParaRPr lang="sl-SI" dirty="0"/>
          </a:p>
        </p:txBody>
      </p:sp>
      <p:graphicFrame>
        <p:nvGraphicFramePr>
          <p:cNvPr id="2" name="Grafikon 1">
            <a:extLst>
              <a:ext uri="{FF2B5EF4-FFF2-40B4-BE49-F238E27FC236}">
                <a16:creationId xmlns:a16="http://schemas.microsoft.com/office/drawing/2014/main" id="{6E4E3292-E268-4331-9BB4-DE9741B132EE}"/>
              </a:ext>
            </a:extLst>
          </p:cNvPr>
          <p:cNvGraphicFramePr/>
          <p:nvPr/>
        </p:nvGraphicFramePr>
        <p:xfrm>
          <a:off x="467544" y="762963"/>
          <a:ext cx="8280920" cy="5834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9653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4" name="PoljeZBesedilom 3"/>
          <p:cNvSpPr txBox="1"/>
          <p:nvPr/>
        </p:nvSpPr>
        <p:spPr>
          <a:xfrm>
            <a:off x="1268760" y="89674"/>
            <a:ext cx="697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5.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Katere vrste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influencerjev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imate najraje?</a:t>
            </a:r>
            <a:endParaRPr lang="sl-SI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E32EF4F-84D8-4867-837B-B1F8FFD10DF7}"/>
              </a:ext>
            </a:extLst>
          </p:cNvPr>
          <p:cNvGraphicFramePr/>
          <p:nvPr/>
        </p:nvGraphicFramePr>
        <p:xfrm>
          <a:off x="539552" y="548679"/>
          <a:ext cx="8208912" cy="6048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7266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4" name="PoljeZBesedilom 3"/>
          <p:cNvSpPr txBox="1"/>
          <p:nvPr/>
        </p:nvSpPr>
        <p:spPr>
          <a:xfrm>
            <a:off x="2159732" y="38387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6.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Katere scene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influencerjev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so vam všeč?</a:t>
            </a:r>
            <a:endParaRPr lang="sl-SI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9C4E478C-42EB-48B7-9E4B-D6453DA9C4B0}"/>
              </a:ext>
            </a:extLst>
          </p:cNvPr>
          <p:cNvGraphicFramePr/>
          <p:nvPr/>
        </p:nvGraphicFramePr>
        <p:xfrm>
          <a:off x="467544" y="620689"/>
          <a:ext cx="8424936" cy="5976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2503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83FE87-C626-8E13-9780-48604B5BF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305" y="-166836"/>
            <a:ext cx="8229600" cy="1143000"/>
          </a:xfrm>
        </p:spPr>
        <p:txBody>
          <a:bodyPr/>
          <a:lstStyle/>
          <a:p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Kako pogosto spremljate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influecerje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 teden?</a:t>
            </a:r>
            <a:endParaRPr lang="sl-SI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F7D1EE94-1106-49E2-9E62-177221A584D7}"/>
              </a:ext>
            </a:extLst>
          </p:cNvPr>
          <p:cNvGraphicFramePr/>
          <p:nvPr/>
        </p:nvGraphicFramePr>
        <p:xfrm>
          <a:off x="457200" y="126876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6878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2.3 KVIZ: vpliv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influencerjev</a:t>
            </a:r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na nakupne odločitve dijakov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sesgš</a:t>
            </a:r>
            <a:endParaRPr lang="sl-SI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467544" y="1700808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/>
              <a:t>Dne 1. 04. 2026 so dijaki, ki obiskujejo SESGŠ reševali  kviz o vplivu influencerjev, ki je bila dosegljiva na spletnem naslovu:  https://sesgs.si (Slika 1). Kviz je reševalo 31reševalcev. Reševalci so bili moški in ženske, od tega 60 % žensk in 40 % moških. Starost reševalcev je bila od 17 do 19 let.</a:t>
            </a:r>
          </a:p>
          <a:p>
            <a:endParaRPr lang="sl-SI"/>
          </a:p>
          <a:p>
            <a:r>
              <a:rPr lang="sl-SI"/>
              <a:t>V spodnjem grafu 1 prikazujemo rezultate kviza o Nepremičninskem davku glede na % pravilnih odgovorov.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7288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73311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2.3.1. Rezultati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KVIZa</a:t>
            </a:r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vpliv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influencerjev</a:t>
            </a:r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na nakupne odločitve dijakov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sesgš</a:t>
            </a:r>
            <a:endParaRPr lang="sl-SI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8107C02-8880-49B6-93F0-065A346BF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07968"/>
            <a:ext cx="8229600" cy="445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05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935595" y="620688"/>
            <a:ext cx="7272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Reševalci kviza so zelo dobro odgovarjali na </a:t>
            </a:r>
            <a:r>
              <a:rPr lang="sl-SI" dirty="0" err="1"/>
              <a:t>kvizno</a:t>
            </a:r>
            <a:r>
              <a:rPr lang="sl-SI" dirty="0"/>
              <a:t> vprašanje, ki je bil tipa: kratek odgovor. Vprašanje se je glasilo: Kateri </a:t>
            </a:r>
            <a:r>
              <a:rPr lang="sl-SI" dirty="0" err="1"/>
              <a:t>influencerji</a:t>
            </a:r>
            <a:r>
              <a:rPr lang="sl-SI" dirty="0"/>
              <a:t> so najbolj vplivni  Pravilen odgovor je bil: zanimivi. Reševalci kviza so navajali naslednje odgovore:</a:t>
            </a:r>
          </a:p>
          <a:p>
            <a:r>
              <a:rPr lang="sl-SI" dirty="0"/>
              <a:t>•	Vplivni </a:t>
            </a:r>
            <a:r>
              <a:rPr lang="sl-SI" dirty="0" err="1"/>
              <a:t>influencerji</a:t>
            </a:r>
            <a:r>
              <a:rPr lang="sl-SI" dirty="0"/>
              <a:t>.,</a:t>
            </a:r>
          </a:p>
          <a:p>
            <a:endParaRPr lang="sl-SI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25E7734C-4B5F-48E8-B554-7DDD04BB6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501" y="2375014"/>
            <a:ext cx="7596843" cy="126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11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934072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1 Zasnova projekta</a:t>
            </a:r>
          </a:p>
        </p:txBody>
      </p:sp>
    </p:spTree>
    <p:extLst>
      <p:ext uri="{BB962C8B-B14F-4D97-AF65-F5344CB8AC3E}">
        <p14:creationId xmlns:p14="http://schemas.microsoft.com/office/powerpoint/2010/main" val="1575504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683568" y="40466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Reševalci kviza so sorazmerno slabo odgovarjali na 2. </a:t>
            </a:r>
            <a:r>
              <a:rPr lang="sl-SI" dirty="0" err="1"/>
              <a:t>kvizno</a:t>
            </a:r>
            <a:r>
              <a:rPr lang="sl-SI" dirty="0"/>
              <a:t> vprašanje tipa: Ujemanje. Pravilnih odgovorov je bilo malo več kot 50%. Osnovno vprašanje se je glasilo: Kako razdelimo </a:t>
            </a:r>
            <a:r>
              <a:rPr lang="sl-SI" dirty="0" err="1"/>
              <a:t>influencerje</a:t>
            </a:r>
            <a:r>
              <a:rPr lang="sl-SI" dirty="0"/>
              <a:t> po merilih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D8126C4C-7D60-44CC-96A6-05AF7DC12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844824"/>
            <a:ext cx="8330705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994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382FFCD-72D3-48E2-BDF9-8C43483DAD16}"/>
              </a:ext>
            </a:extLst>
          </p:cNvPr>
          <p:cNvSpPr txBox="1"/>
          <p:nvPr/>
        </p:nvSpPr>
        <p:spPr>
          <a:xfrm>
            <a:off x="1043608" y="476672"/>
            <a:ext cx="66967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Na tretje </a:t>
            </a:r>
            <a:r>
              <a:rPr lang="sl-SI" dirty="0" err="1"/>
              <a:t>kvizno</a:t>
            </a:r>
            <a:r>
              <a:rPr lang="sl-SI" dirty="0"/>
              <a:t> vprašanje tipa Drži/Ne drži je bilo malo več kot 80 % pravilnih odgovorov. Nepravilna trditev se je glasila: Ne drži</a:t>
            </a:r>
          </a:p>
          <a:p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E69D1C2-83CC-47DC-A7D2-30447E2C1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55563"/>
            <a:ext cx="8206638" cy="171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61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611560" y="476672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 četrto </a:t>
            </a:r>
            <a:r>
              <a:rPr lang="sl-SI" dirty="0" err="1"/>
              <a:t>kvizno</a:t>
            </a:r>
            <a:r>
              <a:rPr lang="sl-SI" dirty="0"/>
              <a:t> vprašanje tipa Več izbir je bilo 92% pravilnih odgovorov. Vprašanje se je glasilo: Kako delimo </a:t>
            </a:r>
            <a:r>
              <a:rPr lang="sl-SI" dirty="0" err="1"/>
              <a:t>influencerje</a:t>
            </a:r>
            <a:r>
              <a:rPr lang="sl-SI" dirty="0"/>
              <a:t> glede na vpliv </a:t>
            </a:r>
          </a:p>
          <a:p>
            <a:endParaRPr lang="sl-SI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7DA623FE-1D9C-494B-BECA-DEDCE79DA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522808"/>
            <a:ext cx="8007878" cy="190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009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0" y="404664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 zadnje </a:t>
            </a:r>
            <a:r>
              <a:rPr lang="sl-SI" dirty="0" err="1"/>
              <a:t>kvizno</a:t>
            </a:r>
            <a:r>
              <a:rPr lang="sl-SI" dirty="0"/>
              <a:t> vprašanje, ki je bil tipa Ugnezdeni odgovori, je bilo okoli 48 % pravilnih odgovorov. Trditev se je glasila: Alenka </a:t>
            </a:r>
            <a:r>
              <a:rPr lang="sl-SI" dirty="0" err="1"/>
              <a:t>Trogrlič</a:t>
            </a:r>
            <a:r>
              <a:rPr lang="sl-SI" dirty="0"/>
              <a:t> je </a:t>
            </a:r>
            <a:r>
              <a:rPr lang="sl-SI" dirty="0" err="1"/>
              <a:t>influencerka</a:t>
            </a:r>
            <a:r>
              <a:rPr lang="sl-SI" dirty="0"/>
              <a:t> iz     ). Najbolj pogosto objavlja tragične zgodbe iz celega sveta Pri zadnjem odgovoru so reševalci kviza navajali:</a:t>
            </a:r>
          </a:p>
          <a:p>
            <a:r>
              <a:rPr lang="sl-SI" dirty="0"/>
              <a:t>•	Ljubljana,</a:t>
            </a:r>
          </a:p>
          <a:p>
            <a:r>
              <a:rPr lang="sl-SI" dirty="0"/>
              <a:t>•	Maribor.</a:t>
            </a:r>
          </a:p>
          <a:p>
            <a:r>
              <a:rPr lang="sl-SI" dirty="0"/>
              <a:t>	</a:t>
            </a:r>
          </a:p>
          <a:p>
            <a:endParaRPr lang="sl-SI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6F670192-72E7-452B-BE97-EA899EE0E8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724"/>
          <a:stretch/>
        </p:blipFill>
        <p:spPr>
          <a:xfrm>
            <a:off x="107504" y="2060848"/>
            <a:ext cx="8762082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848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r>
              <a:rPr lang="sl-SI" sz="2000" dirty="0" err="1">
                <a:latin typeface="Times New Roman" pitchFamily="18" charset="0"/>
                <a:cs typeface="Times New Roman" pitchFamily="18" charset="0"/>
              </a:rPr>
              <a:t>OpenAI</a:t>
            </a:r>
            <a:r>
              <a:rPr lang="sl-SI" sz="2000" dirty="0">
                <a:latin typeface="Times New Roman" pitchFamily="18" charset="0"/>
                <a:cs typeface="Times New Roman" pitchFamily="18" charset="0"/>
              </a:rPr>
              <a:t>. 2026. </a:t>
            </a:r>
            <a:r>
              <a:rPr lang="sl-SI" sz="2000" dirty="0" err="1">
                <a:latin typeface="Times New Roman" pitchFamily="18" charset="0"/>
                <a:cs typeface="Times New Roman" pitchFamily="18" charset="0"/>
              </a:rPr>
              <a:t>ChatGPT</a:t>
            </a:r>
            <a:r>
              <a:rPr lang="sl-SI" sz="2000" dirty="0">
                <a:latin typeface="Times New Roman" pitchFamily="18" charset="0"/>
                <a:cs typeface="Times New Roman" pitchFamily="18" charset="0"/>
              </a:rPr>
              <a:t>. [</a:t>
            </a:r>
            <a:r>
              <a:rPr lang="sl-SI" sz="2000" dirty="0" err="1">
                <a:latin typeface="Times New Roman" pitchFamily="18" charset="0"/>
                <a:cs typeface="Times New Roman" pitchFamily="18" charset="0"/>
              </a:rPr>
              <a:t>Online</a:t>
            </a:r>
            <a:r>
              <a:rPr lang="sl-SI" sz="20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0" indent="0">
              <a:buNone/>
            </a:pPr>
            <a:r>
              <a:rPr lang="sl-SI" sz="2000" dirty="0">
                <a:latin typeface="Times New Roman" pitchFamily="18" charset="0"/>
                <a:cs typeface="Times New Roman" pitchFamily="18" charset="0"/>
              </a:rPr>
              <a:t>      Razpoložljivost: </a:t>
            </a:r>
            <a:r>
              <a:rPr lang="sl-SI" sz="2000" dirty="0">
                <a:latin typeface="Times New Roman" pitchFamily="18" charset="0"/>
                <a:cs typeface="Times New Roman" pitchFamily="18" charset="0"/>
                <a:hlinkClick r:id="rId2"/>
              </a:rPr>
              <a:t>https://chat.openai.com/</a:t>
            </a:r>
            <a:r>
              <a:rPr lang="sl-SI" sz="2000" dirty="0">
                <a:latin typeface="Times New Roman" pitchFamily="18" charset="0"/>
                <a:cs typeface="Times New Roman" pitchFamily="18" charset="0"/>
              </a:rPr>
              <a:t> (6. 12. 2025)</a:t>
            </a:r>
          </a:p>
          <a:p>
            <a:endParaRPr lang="sl-SI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Naslov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lITERATURA</a:t>
            </a:r>
            <a:endParaRPr lang="sl-SI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80996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Hvala za vašo pozornost</a:t>
            </a:r>
          </a:p>
        </p:txBody>
      </p:sp>
    </p:spTree>
    <p:extLst>
      <p:ext uri="{BB962C8B-B14F-4D97-AF65-F5344CB8AC3E}">
        <p14:creationId xmlns:p14="http://schemas.microsoft.com/office/powerpoint/2010/main" val="149116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1.1 Projektna zamisel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18864" y="1772816"/>
            <a:ext cx="8229600" cy="4525963"/>
          </a:xfrm>
        </p:spPr>
        <p:txBody>
          <a:bodyPr>
            <a:normAutofit/>
          </a:bodyPr>
          <a:lstStyle/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Kakšne so nakupne odločitve dijakov SESGŠ? </a:t>
            </a:r>
          </a:p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Katere so značilnosti influencerjev? </a:t>
            </a:r>
          </a:p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Kakšen je vpliv influencerjev na nakupne odločitve dijakov SESGŠ? </a:t>
            </a:r>
          </a:p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Influencerji najbolj vplivajo na dijake SESGŠ? </a:t>
            </a:r>
          </a:p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Kakšno je mnenje dijakov SESGS o </a:t>
            </a:r>
            <a:r>
              <a:rPr lang="sl-SI" sz="1800" dirty="0" err="1">
                <a:latin typeface="Arial" panose="020B0604020202020204" pitchFamily="34" charset="0"/>
                <a:cs typeface="Arial" panose="020B0604020202020204" pitchFamily="34" charset="0"/>
              </a:rPr>
              <a:t>influencerjih</a:t>
            </a:r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sl-SI" sz="1800" dirty="0">
                <a:latin typeface="Arial" panose="020B0604020202020204" pitchFamily="34" charset="0"/>
                <a:cs typeface="Arial" panose="020B0604020202020204" pitchFamily="34" charset="0"/>
              </a:rPr>
              <a:t>Katere izdelke in storitve so kupili dijaki SESGŠ zaradi influencerjev?</a:t>
            </a:r>
          </a:p>
        </p:txBody>
      </p:sp>
    </p:spTree>
    <p:extLst>
      <p:ext uri="{BB962C8B-B14F-4D97-AF65-F5344CB8AC3E}">
        <p14:creationId xmlns:p14="http://schemas.microsoft.com/office/powerpoint/2010/main" val="364288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1.2 NAMEN PROJEKTA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>
                <a:latin typeface="Arial" panose="020B0604020202020204" pitchFamily="34" charset="0"/>
                <a:cs typeface="Arial" panose="020B0604020202020204" pitchFamily="34" charset="0"/>
              </a:rPr>
              <a:t>Za ta projekt smo se odločili, ker so nam všeč influencerji. S tem bomo izvedeli več </a:t>
            </a:r>
            <a:r>
              <a:rPr lang="sl-SI" sz="2400">
                <a:latin typeface="Arial" panose="020B0604020202020204" pitchFamily="34" charset="0"/>
                <a:cs typeface="Arial" panose="020B0604020202020204" pitchFamily="34" charset="0"/>
              </a:rPr>
              <a:t>o njih.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21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1.3 CILJI PROJEKTA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18864" y="177281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l-SI" sz="2400" dirty="0"/>
              <a:t>Spoznati nakupne odločitve s strani dijakov SESGŠ in </a:t>
            </a:r>
            <a:r>
              <a:rPr lang="sl-SI" sz="2400" dirty="0" err="1"/>
              <a:t>influencerje</a:t>
            </a:r>
            <a:r>
              <a:rPr lang="sl-SI" sz="2400" dirty="0"/>
              <a:t> v Sloveniji</a:t>
            </a:r>
          </a:p>
          <a:p>
            <a:pPr lvl="0"/>
            <a:r>
              <a:rPr lang="sl-SI" sz="2400" dirty="0"/>
              <a:t>Spoznati mnenje dijakov SESGŠ glede vpliva influencerjev na nakupne odločitve dijakov SESGŠ; </a:t>
            </a:r>
            <a:r>
              <a:rPr lang="sl-SI" sz="2400" dirty="0" err="1"/>
              <a:t>influencerje</a:t>
            </a:r>
            <a:r>
              <a:rPr lang="sl-SI" sz="2400" dirty="0"/>
              <a:t>, ki najbolj vplivajo na dijake SESGŠ; izdelke ali storitve, ki jih kupujejo dijaki SESGŠ zaradi influencerjev.</a:t>
            </a:r>
          </a:p>
          <a:p>
            <a:pPr lvl="0"/>
            <a:r>
              <a:rPr lang="sl-SI" sz="2400" dirty="0"/>
              <a:t>Določiti znanje dijakov SESGŠ glede vpliva influencerjev na nakupne odločitve; slovenskih in tujih influencerjev ter </a:t>
            </a:r>
            <a:r>
              <a:rPr lang="sl-SI" sz="2400" dirty="0" err="1"/>
              <a:t>influencerstva</a:t>
            </a:r>
            <a:r>
              <a:rPr lang="sl-SI" sz="2400" dirty="0"/>
              <a:t> v športu.</a:t>
            </a:r>
          </a:p>
          <a:p>
            <a:pPr lvl="0"/>
            <a:r>
              <a:rPr lang="sl-SI" sz="2400" dirty="0"/>
              <a:t>Določiti slovenskega </a:t>
            </a:r>
            <a:r>
              <a:rPr lang="sl-SI" sz="2400" dirty="0" err="1"/>
              <a:t>influencerja</a:t>
            </a:r>
            <a:r>
              <a:rPr lang="sl-SI" sz="2400" dirty="0"/>
              <a:t>, ki je najbolj všeč Kristjanu Podrekarju; objavo na </a:t>
            </a:r>
            <a:r>
              <a:rPr lang="sl-SI" sz="2400" dirty="0" err="1"/>
              <a:t>instagramu</a:t>
            </a:r>
            <a:r>
              <a:rPr lang="sl-SI" sz="2400" dirty="0"/>
              <a:t>, ki je najbolj všeč Luku Povšiču; tujega </a:t>
            </a:r>
            <a:r>
              <a:rPr lang="sl-SI" sz="2400" dirty="0" err="1"/>
              <a:t>influencerja</a:t>
            </a:r>
            <a:r>
              <a:rPr lang="sl-SI" sz="2400" dirty="0"/>
              <a:t>, ki je najbolj všeč Luku </a:t>
            </a:r>
            <a:r>
              <a:rPr lang="sl-SI" sz="2400" dirty="0" err="1"/>
              <a:t>Špetiću</a:t>
            </a:r>
            <a:r>
              <a:rPr lang="sl-SI" sz="2400" dirty="0"/>
              <a:t> ter objavo Nike Zorjan na </a:t>
            </a:r>
            <a:r>
              <a:rPr lang="sl-SI" sz="2400" dirty="0" err="1"/>
              <a:t>instagramu</a:t>
            </a:r>
            <a:r>
              <a:rPr lang="sl-SI" sz="2400" dirty="0"/>
              <a:t> , ki je najbolj všeč Filipu Repiču</a:t>
            </a:r>
          </a:p>
          <a:p>
            <a:pPr lvl="0"/>
            <a:r>
              <a:rPr lang="sl-SI" sz="2400" dirty="0"/>
              <a:t>Določiti </a:t>
            </a:r>
            <a:r>
              <a:rPr lang="sl-SI" sz="2400" dirty="0" err="1"/>
              <a:t>influencerje</a:t>
            </a:r>
            <a:r>
              <a:rPr lang="sl-SI" sz="2400" dirty="0"/>
              <a:t>, ki so najbolj všeč dijakom 4.b </a:t>
            </a:r>
          </a:p>
          <a:p>
            <a:pPr lvl="0"/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158255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1.4 IZVEDENE AKTIVNOSTI</a:t>
            </a:r>
          </a:p>
        </p:txBody>
      </p:sp>
      <p:sp>
        <p:nvSpPr>
          <p:cNvPr id="5" name="PoljeZBesedilom 3"/>
          <p:cNvSpPr txBox="1"/>
          <p:nvPr/>
        </p:nvSpPr>
        <p:spPr>
          <a:xfrm>
            <a:off x="0" y="1772816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l-S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Analize: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Nakupne odločitve dijakov SESGŠ. Influencerji.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it-IT" dirty="0">
                <a:latin typeface="Arial" pitchFamily="34" charset="0"/>
                <a:cs typeface="Arial" pitchFamily="34" charset="0"/>
              </a:rPr>
              <a:t>Influencerji v </a:t>
            </a:r>
            <a:r>
              <a:rPr lang="it-IT" dirty="0" err="1">
                <a:latin typeface="Arial" pitchFamily="34" charset="0"/>
                <a:cs typeface="Arial" pitchFamily="34" charset="0"/>
              </a:rPr>
              <a:t>Sloveniji</a:t>
            </a:r>
            <a:r>
              <a:rPr lang="it-IT" dirty="0">
                <a:latin typeface="Arial" pitchFamily="34" charset="0"/>
                <a:cs typeface="Arial" pitchFamily="34" charset="0"/>
              </a:rPr>
              <a:t>. Pero </a:t>
            </a:r>
            <a:r>
              <a:rPr lang="it-IT" dirty="0" err="1">
                <a:latin typeface="Arial" pitchFamily="34" charset="0"/>
                <a:cs typeface="Arial" pitchFamily="34" charset="0"/>
              </a:rPr>
              <a:t>Martić</a:t>
            </a:r>
            <a:r>
              <a:rPr lang="it-IT" dirty="0">
                <a:latin typeface="Arial" pitchFamily="34" charset="0"/>
                <a:cs typeface="Arial" pitchFamily="34" charset="0"/>
              </a:rPr>
              <a:t>. </a:t>
            </a:r>
            <a:r>
              <a:rPr lang="it-IT" dirty="0" err="1">
                <a:latin typeface="Arial" pitchFamily="34" charset="0"/>
                <a:cs typeface="Arial" pitchFamily="34" charset="0"/>
              </a:rPr>
              <a:t>Challe</a:t>
            </a:r>
            <a:r>
              <a:rPr lang="it-IT" dirty="0">
                <a:latin typeface="Arial" pitchFamily="34" charset="0"/>
                <a:cs typeface="Arial" pitchFamily="34" charset="0"/>
              </a:rPr>
              <a:t> Salle. </a:t>
            </a:r>
            <a:r>
              <a:rPr lang="it-IT" dirty="0" err="1">
                <a:latin typeface="Arial" pitchFamily="34" charset="0"/>
                <a:cs typeface="Arial" pitchFamily="34" charset="0"/>
              </a:rPr>
              <a:t>Nika</a:t>
            </a:r>
            <a:r>
              <a:rPr lang="it-IT" dirty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err="1">
                <a:latin typeface="Arial" pitchFamily="34" charset="0"/>
                <a:cs typeface="Arial" pitchFamily="34" charset="0"/>
              </a:rPr>
              <a:t>Zorjan</a:t>
            </a:r>
            <a:r>
              <a:rPr lang="it-IT" dirty="0">
                <a:latin typeface="Arial" pitchFamily="34" charset="0"/>
                <a:cs typeface="Arial" pitchFamily="34" charset="0"/>
              </a:rPr>
              <a:t>.</a:t>
            </a:r>
            <a:endParaRPr lang="sl-SI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itchFamily="34" charset="0"/>
                <a:cs typeface="Arial" pitchFamily="34" charset="0"/>
              </a:rPr>
              <a:t>Razgaljeni influencerji. Kdo so najuspešnejši vplivneži leta 2024.</a:t>
            </a:r>
          </a:p>
          <a:p>
            <a:pPr lvl="0"/>
            <a:endParaRPr lang="sl-SI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sl-SI" dirty="0">
                <a:latin typeface="Arial" pitchFamily="34" charset="0"/>
                <a:cs typeface="Arial" pitchFamily="34" charset="0"/>
              </a:rPr>
              <a:t>Anketa: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itchFamily="34" charset="0"/>
                <a:cs typeface="Arial" pitchFamily="34" charset="0"/>
              </a:rPr>
              <a:t>Vpliv influencerjev na nakupne odločitve dijakov SESGŠ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itchFamily="34" charset="0"/>
                <a:cs typeface="Arial" pitchFamily="34" charset="0"/>
              </a:rPr>
              <a:t>Kateri influencerji najbolj vplivajo na dijake SESGŠ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itchFamily="34" charset="0"/>
                <a:cs typeface="Arial" pitchFamily="34" charset="0"/>
              </a:rPr>
              <a:t>Mnenje o </a:t>
            </a:r>
            <a:r>
              <a:rPr lang="sl-SI" dirty="0" err="1">
                <a:latin typeface="Arial" panose="020B0604020202020204" pitchFamily="34" charset="0"/>
                <a:cs typeface="Arial" pitchFamily="34" charset="0"/>
              </a:rPr>
              <a:t>influencerjih</a:t>
            </a: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 s strani dijakov SESGŠ</a:t>
            </a:r>
          </a:p>
          <a:p>
            <a:pPr lvl="0"/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Kviz: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Vpliv influencerjev na nakupne odločitve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Slovenski influencerji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rial" panose="020B0604020202020204" pitchFamily="34" charset="0"/>
                <a:cs typeface="Arial" pitchFamily="34" charset="0"/>
              </a:rPr>
              <a:t>Tuji influencerji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59824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8864" y="2852936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 IZVEDBA PROJEKTA</a:t>
            </a:r>
          </a:p>
        </p:txBody>
      </p:sp>
    </p:spTree>
    <p:extLst>
      <p:ext uri="{BB962C8B-B14F-4D97-AF65-F5344CB8AC3E}">
        <p14:creationId xmlns:p14="http://schemas.microsoft.com/office/powerpoint/2010/main" val="144939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DD216F9-D605-4324-8D0C-1B32DD197B6B}"/>
              </a:ext>
            </a:extLst>
          </p:cNvPr>
          <p:cNvSpPr txBox="1"/>
          <p:nvPr/>
        </p:nvSpPr>
        <p:spPr>
          <a:xfrm>
            <a:off x="539552" y="1340768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Z analizo bomo skušali odgovoriti na naslednja raziskovalna vprašanja: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1. Kakšne so nakupne odločitve s strani dijakov SESGŠ?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2. Katere so glavne značilnosti njihovih nakupnih odločitev?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3.Od česa je odvisna večina dijakov?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4.Kakšno vlogo imajo oblačila, obutev, kozmetika in tehnologija pri oblikovanju samozavesti?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5.Kako vplivajo mnenja sošolcev in prijateljev na to kaj dijaki kupujejo?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6.Kako vplivajo </a:t>
            </a:r>
            <a:r>
              <a:rPr lang="sl-SI" sz="1800" dirty="0" err="1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influencerji</a:t>
            </a:r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 na nakupe dijakov?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7.Kaj so stalnica nakupov?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8.Kaj postaja pomembno v zadnjem času?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800" dirty="0">
                <a:effectLst/>
                <a:latin typeface="Aptos"/>
                <a:ea typeface="Calibri" panose="020F0502020204030204" pitchFamily="34" charset="0"/>
                <a:cs typeface="Arial" panose="020B0604020202020204" pitchFamily="34" charset="0"/>
              </a:rPr>
              <a:t>9.Kakšen je vpliv staršev pri nakupih?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E6C03996-CA82-435E-AC77-07D3F1CD6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9099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2.1 vpliv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influencerjev</a:t>
            </a:r>
            <a:r>
              <a:rPr lang="sl-SI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na nakupne odločitve dijakov </a:t>
            </a:r>
            <a:r>
              <a:rPr lang="sl-SI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sesgš</a:t>
            </a:r>
            <a:endParaRPr lang="sl-SI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832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0344" y="188640"/>
            <a:ext cx="8435280" cy="29523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sl-SI" b="1" cap="all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sl-SI" sz="4900" b="1" cap="all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cs typeface="Arial" panose="020B0604020202020204" pitchFamily="34" charset="0"/>
              </a:rPr>
              <a:t>2.2 anketa: </a:t>
            </a:r>
            <a:r>
              <a:rPr lang="sl-SI" sz="4800" b="1" cap="all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MNENJA O INFLUENCERJIH S STRANI DIJAKOV SESGŠ</a:t>
            </a:r>
            <a:endParaRPr lang="sl-SI" sz="4900" b="1" cap="all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539552" y="3413899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sl-SI" dirty="0"/>
              <a:t>Dne 16. 10. 2025 so dijakinje in dijaki SESGŠ, ŠC Kranj  reševali  zgornjo anketo, ki je bila dosegljiva na spletnem naslovu: </a:t>
            </a:r>
            <a:r>
              <a:rPr lang="sl-SI" u="sng" dirty="0">
                <a:hlinkClick r:id="rId2"/>
              </a:rPr>
              <a:t>http://239.gvs.arnes.si/sprasevanje</a:t>
            </a:r>
            <a:br>
              <a:rPr lang="sl-SI" dirty="0"/>
            </a:br>
            <a:endParaRPr lang="sl-SI" dirty="0"/>
          </a:p>
          <a:p>
            <a:pPr marL="457200" indent="-457200">
              <a:buFont typeface="Arial" pitchFamily="34" charset="0"/>
              <a:buChar char="•"/>
            </a:pPr>
            <a:r>
              <a:rPr lang="sl-SI" dirty="0"/>
              <a:t>Anketo je reševalo 20 dijakov in dijakinj SESGŠ Kranj</a:t>
            </a:r>
          </a:p>
          <a:p>
            <a:r>
              <a:rPr lang="sl-SI" dirty="0"/>
              <a:t>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/>
              <a:t>Starost reševalcev je bila od 16 do 20 let.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641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906</Words>
  <Application>Microsoft Office PowerPoint</Application>
  <PresentationFormat>Diaprojekcija na zaslonu (4:3)</PresentationFormat>
  <Paragraphs>86</Paragraphs>
  <Slides>25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30" baseType="lpstr">
      <vt:lpstr>Aptos</vt:lpstr>
      <vt:lpstr>Arial</vt:lpstr>
      <vt:lpstr>Calibri</vt:lpstr>
      <vt:lpstr>Times New Roman</vt:lpstr>
      <vt:lpstr>Officeova tema</vt:lpstr>
      <vt:lpstr>Vpliv influencerjev na nakupne odločitve dijakov sesgš</vt:lpstr>
      <vt:lpstr> 1 Zasnova projekta</vt:lpstr>
      <vt:lpstr>1.1 Projektna zamisel</vt:lpstr>
      <vt:lpstr>1.2 NAMEN PROJEKTA</vt:lpstr>
      <vt:lpstr>1.3 CILJI PROJEKTA</vt:lpstr>
      <vt:lpstr>1.4 IZVEDENE AKTIVNOSTI</vt:lpstr>
      <vt:lpstr>2 IZVEDBA PROJEKTA</vt:lpstr>
      <vt:lpstr>  2.1 vpliv influencerjev na nakupne odločitve dijakov sesgš</vt:lpstr>
      <vt:lpstr> 2.2 anketa: MNENJA O INFLUENCERJIH S STRANI DIJAKOV SESGŠ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Kako pogosto spremljate influecerje na teden?</vt:lpstr>
      <vt:lpstr>  2.3 KVIZ: vpliv influencerjev na nakupne odločitve dijakov sesgš</vt:lpstr>
      <vt:lpstr>2.3.1. Rezultati KVIZa: vpliv influencerjev na nakupne odločitve dijakov sesgš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3 lITERATURA</vt:lpstr>
      <vt:lpstr>Hvala za vašo pozornost</vt:lpstr>
    </vt:vector>
  </TitlesOfParts>
  <Company>Ministrstvo za Šolstvo in Šport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USPEŠNOST FIRME APPLE</dc:title>
  <dc:creator>Uporabnik</dc:creator>
  <cp:lastModifiedBy>Uporabnik</cp:lastModifiedBy>
  <cp:revision>282</cp:revision>
  <cp:lastPrinted>2014-03-28T10:12:15Z</cp:lastPrinted>
  <dcterms:created xsi:type="dcterms:W3CDTF">2013-03-21T09:49:01Z</dcterms:created>
  <dcterms:modified xsi:type="dcterms:W3CDTF">2026-05-19T05:43:40Z</dcterms:modified>
</cp:coreProperties>
</file>