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57" r:id="rId4"/>
    <p:sldId id="259" r:id="rId5"/>
    <p:sldId id="260" r:id="rId6"/>
    <p:sldId id="261" r:id="rId7"/>
    <p:sldId id="262" r:id="rId8"/>
    <p:sldId id="344" r:id="rId9"/>
    <p:sldId id="297" r:id="rId10"/>
    <p:sldId id="317" r:id="rId11"/>
    <p:sldId id="319" r:id="rId12"/>
    <p:sldId id="320" r:id="rId13"/>
    <p:sldId id="322" r:id="rId14"/>
    <p:sldId id="321" r:id="rId15"/>
    <p:sldId id="337" r:id="rId16"/>
    <p:sldId id="336" r:id="rId17"/>
    <p:sldId id="267" r:id="rId18"/>
    <p:sldId id="307" r:id="rId19"/>
    <p:sldId id="323" r:id="rId20"/>
    <p:sldId id="324" r:id="rId21"/>
    <p:sldId id="325" r:id="rId22"/>
    <p:sldId id="326" r:id="rId23"/>
    <p:sldId id="327" r:id="rId24"/>
    <p:sldId id="316" r:id="rId25"/>
    <p:sldId id="272" r:id="rId26"/>
    <p:sldId id="331" r:id="rId27"/>
    <p:sldId id="346" r:id="rId28"/>
    <p:sldId id="348" r:id="rId29"/>
    <p:sldId id="334" r:id="rId30"/>
    <p:sldId id="292" r:id="rId31"/>
    <p:sldId id="271" r:id="rId32"/>
    <p:sldId id="338" r:id="rId33"/>
    <p:sldId id="339" r:id="rId34"/>
    <p:sldId id="340" r:id="rId35"/>
    <p:sldId id="341" r:id="rId36"/>
    <p:sldId id="342" r:id="rId37"/>
    <p:sldId id="343" r:id="rId38"/>
    <p:sldId id="345" r:id="rId3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95.87.139.92\Skupna%20mapa%201-8\4.B%20MATURA%20STENA\1.%20Potovanja%20in%20izleti%20dijakov%20SESG&#352;\Stanonik\statistic-survey6599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95.87.139.92\Skupna%20mapa%201-8\4.B%20MATURA%20STENA\1.%20Potovanja%20in%20izleti%20dijakov%20SESG&#352;\Stanonik\statistic-survey659918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95.87.139.92\Skupna%20mapa%201-8\4.B%20MATURA%20STENA\1.%20Potovanja%20in%20izleti%20dijakov%20SESG&#352;\Markoja\rezultati_kviz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0" i="0" u="none" strike="noStrike" baseline="0">
                <a:effectLst/>
              </a:rPr>
              <a:t>Vrste izletov po priljubljenosti</a:t>
            </a:r>
            <a:endParaRPr lang="sl-S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'results-survey659918'!$O$8</c:f>
              <c:strCache>
                <c:ptCount val="1"/>
                <c:pt idx="0">
                  <c:v>Aritmetična sredina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'results-survey659918'!$N$9:$N$13</c:f>
              <c:strCache>
                <c:ptCount val="5"/>
                <c:pt idx="0">
                  <c:v>Strokovni izleti </c:v>
                </c:pt>
                <c:pt idx="1">
                  <c:v>Športni dnevi </c:v>
                </c:pt>
                <c:pt idx="2">
                  <c:v>Kulturni izleti </c:v>
                </c:pt>
                <c:pt idx="3">
                  <c:v>Mednarodni izleti </c:v>
                </c:pt>
                <c:pt idx="4">
                  <c:v>Naravoslovni izleti </c:v>
                </c:pt>
              </c:strCache>
            </c:strRef>
          </c:cat>
          <c:val>
            <c:numRef>
              <c:f>'results-survey659918'!$O$9:$O$13</c:f>
              <c:numCache>
                <c:formatCode>0.00</c:formatCode>
                <c:ptCount val="5"/>
                <c:pt idx="0">
                  <c:v>2.7</c:v>
                </c:pt>
                <c:pt idx="1">
                  <c:v>4.9666666666666668</c:v>
                </c:pt>
                <c:pt idx="2">
                  <c:v>5.0666666666666664</c:v>
                </c:pt>
                <c:pt idx="3">
                  <c:v>5.333333333333333</c:v>
                </c:pt>
                <c:pt idx="4">
                  <c:v>5.7666666666666666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1-426D-A6EC-AC06E17D5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0864975"/>
        <c:axId val="1930874959"/>
      </c:barChart>
      <c:catAx>
        <c:axId val="193086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30874959"/>
        <c:crosses val="autoZero"/>
        <c:auto val="1"/>
        <c:lblAlgn val="ctr"/>
        <c:lblOffset val="100"/>
        <c:noMultiLvlLbl val="0"/>
      </c:catAx>
      <c:valAx>
        <c:axId val="1930874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3086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Kaj učence najbolj pritegne pri šolskih izletih?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'results-survey659918'!$F$251:$F$254</c:f>
              <c:strCache>
                <c:ptCount val="4"/>
                <c:pt idx="0">
                  <c:v>Športi in izzivi</c:v>
                </c:pt>
                <c:pt idx="1">
                  <c:v>Druženje</c:v>
                </c:pt>
                <c:pt idx="2">
                  <c:v>Destinacija</c:v>
                </c:pt>
                <c:pt idx="3">
                  <c:v>Drugačne učne ure </c:v>
                </c:pt>
              </c:strCache>
            </c:strRef>
          </c:cat>
          <c:val>
            <c:numRef>
              <c:f>'results-survey659918'!$G$251:$G$254</c:f>
              <c:numCache>
                <c:formatCode>General</c:formatCode>
                <c:ptCount val="4"/>
                <c:pt idx="0">
                  <c:v>7</c:v>
                </c:pt>
                <c:pt idx="1">
                  <c:v>25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3-46E8-A93D-D9442A741E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8418064"/>
        <c:axId val="468415984"/>
      </c:barChart>
      <c:catAx>
        <c:axId val="46841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8415984"/>
        <c:crosses val="autoZero"/>
        <c:auto val="1"/>
        <c:lblAlgn val="ctr"/>
        <c:lblOffset val="100"/>
        <c:noMultiLvlLbl val="0"/>
      </c:catAx>
      <c:valAx>
        <c:axId val="46841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841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9792-48CA-B3AD-94459E0A53D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792-48CA-B3AD-94459E0A53D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792-48CA-B3AD-94459E0A53D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792-48CA-B3AD-94459E0A53DB}"/>
              </c:ext>
            </c:extLst>
          </c:dPt>
          <c:cat>
            <c:strRef>
              <c:f>List1!$B$5:$B$9</c:f>
              <c:strCache>
                <c:ptCount val="5"/>
                <c:pt idx="0">
                  <c:v>Dostopnost</c:v>
                </c:pt>
                <c:pt idx="1">
                  <c:v>Namen potovanj</c:v>
                </c:pt>
                <c:pt idx="2">
                  <c:v>Udeleženci potovanj</c:v>
                </c:pt>
                <c:pt idx="3">
                  <c:v>Potovanja</c:v>
                </c:pt>
                <c:pt idx="4">
                  <c:v>Razlikovanje potovanj</c:v>
                </c:pt>
              </c:strCache>
            </c:strRef>
          </c:cat>
          <c:val>
            <c:numRef>
              <c:f>List1!$C$5:$C$9</c:f>
              <c:numCache>
                <c:formatCode>0%</c:formatCode>
                <c:ptCount val="5"/>
                <c:pt idx="0">
                  <c:v>0.1</c:v>
                </c:pt>
                <c:pt idx="1">
                  <c:v>0.8</c:v>
                </c:pt>
                <c:pt idx="2">
                  <c:v>0.6</c:v>
                </c:pt>
                <c:pt idx="3">
                  <c:v>1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92-48CA-B3AD-94459E0A5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887728"/>
        <c:axId val="1"/>
      </c:barChart>
      <c:catAx>
        <c:axId val="170988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988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E3AD-B2C6-466E-A0C9-1F0662BAA6E4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AA43E-2F00-43F7-B3A3-D618D884D1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06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0EF40-4C80-42CA-BBE9-6DDBB3F84870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AABA-C87C-4A29-9C6B-CC4C14ABEF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23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ABA-C87C-4A29-9C6B-CC4C14ABEF7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85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ABA-C87C-4A29-9C6B-CC4C14ABEF7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72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ABA-C87C-4A29-9C6B-CC4C14ABEF79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1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6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9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0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4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65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4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54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1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85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75EB-C1F0-4A20-9EE0-4632A7EBD106}" type="datetimeFigureOut">
              <a:rPr lang="sl-SI" smtClean="0"/>
              <a:t>19. 05. 2026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92A-674B-481E-B457-D330DEB4ED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ilnice.arnes.si/mod/quiz/attempt.php?attempt=2271180&amp;cmid=656888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kr-my.sharepoint.com/:x:/g/personal/klara_markoja_sesgs_sckr_si/IQCPgbhSNNMXQqHJIXvupD51AVoUy9h_JwwbPwptfiipEYs?rtime=lnhQEqZc3kg" TargetMode="Externa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ma.si/" TargetMode="External"/><Relationship Id="rId2" Type="http://schemas.openxmlformats.org/officeDocument/2006/relationships/hyperlink" Target="https://www.trud.s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ma.si/" TargetMode="External"/><Relationship Id="rId2" Type="http://schemas.openxmlformats.org/officeDocument/2006/relationships/hyperlink" Target="https://www.trud.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ma.si/" TargetMode="External"/><Relationship Id="rId2" Type="http://schemas.openxmlformats.org/officeDocument/2006/relationships/hyperlink" Target="https://www.trud.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sgs.si/anketa/index.php/659918" TargetMode="Externa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992888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Potovanja in izleti dijakov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sesgš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2304256"/>
          </a:xfrm>
        </p:spPr>
        <p:txBody>
          <a:bodyPr>
            <a:normAutofit fontScale="92500" lnSpcReduction="10000"/>
          </a:bodyPr>
          <a:lstStyle/>
          <a:p>
            <a:r>
              <a:rPr lang="sl-SI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Avtorica:</a:t>
            </a:r>
          </a:p>
          <a:p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Klara Markoja, Ema Stanonik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Mentor: </a:t>
            </a:r>
          </a:p>
          <a:p>
            <a:r>
              <a:rPr lang="sl-SI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Janez Černilec</a:t>
            </a:r>
          </a:p>
          <a:p>
            <a:endParaRPr lang="sl-SI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Kranj, januar 2026</a:t>
            </a:r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79" y="548680"/>
            <a:ext cx="1512168" cy="8638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7"/>
          <a:stretch/>
        </p:blipFill>
        <p:spPr>
          <a:xfrm>
            <a:off x="744717" y="620688"/>
            <a:ext cx="1801191" cy="5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624" y="1166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1. Kateri izleti so vam najljubši?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16BE319D-0538-4426-AE92-AE5F8FC7F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261393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9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015715" y="1166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2. Kaj ti je pri šolskih izletih najbolj oz. najmanj všeč?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725BC7-B3E0-4326-A044-7F2B3C13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936"/>
            <a:ext cx="9143999" cy="61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897814" y="116632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3. Kako bi izboljšal šolske izlete?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10D551-5741-4902-95ED-80C85490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936"/>
            <a:ext cx="9124435" cy="61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611559" y="15884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4. Kakšna cena izleta se ti zdi primerna za enodnevni šolski izlet?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257F618-BBC0-47F8-9D49-F3C7ACD5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016"/>
            <a:ext cx="9143999" cy="61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102909" y="206949"/>
            <a:ext cx="69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5. Koliko šolskih izletov si letos obiskal/a?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CC492C-3016-4B59-A5FE-69689BAA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229"/>
            <a:ext cx="9181467" cy="60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6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084176" y="233692"/>
            <a:ext cx="69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6. Kaj te pritegne pri izletih?</a:t>
            </a:r>
            <a:endParaRPr lang="sl-SI" dirty="0"/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6014283C-BA80-465C-B2C4-FA8D7FC3F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060914"/>
              </p:ext>
            </p:extLst>
          </p:nvPr>
        </p:nvGraphicFramePr>
        <p:xfrm>
          <a:off x="0" y="836715"/>
          <a:ext cx="9144000" cy="602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08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223628" y="19768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/>
              </a:rPr>
              <a:t>7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Kako bi 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ocenili organizacijo šolskih izletov na naši šoli?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74D9342-4569-4055-91A6-BA875288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" y="764704"/>
            <a:ext cx="9143999" cy="61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2.3 KVIZ: POTOVANJA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700808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Dne 11. 12. 2025 so dijaki SESGŠ, ŠC Kranj reševali  kviz o </a:t>
            </a:r>
            <a:r>
              <a:rPr lang="sl-SI" sz="2800" dirty="0">
                <a:hlinkClick r:id="rId3" action="ppaction://hlinksldjump"/>
              </a:rPr>
              <a:t>Potovanjih</a:t>
            </a:r>
            <a:r>
              <a:rPr lang="sl-SI" sz="2800" dirty="0"/>
              <a:t>, ki je bila dosegljiv na spletnem naslovu: </a:t>
            </a:r>
            <a:r>
              <a:rPr lang="sl-SI" sz="2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https://ucilnice.arnes.si/mod/quiz/attempt.php?attempt=2271180&amp;cmid=6568885</a:t>
            </a:r>
            <a:br>
              <a:rPr lang="sl-SI" sz="2800" dirty="0"/>
            </a:br>
            <a:endParaRPr lang="sl-SI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Kviz je reševalo </a:t>
            </a:r>
            <a:r>
              <a:rPr lang="sl-SI" sz="2800" b="1" dirty="0"/>
              <a:t>10 reševalcev.</a:t>
            </a:r>
            <a:br>
              <a:rPr lang="sl-SI" sz="2800" b="1" dirty="0"/>
            </a:br>
            <a:r>
              <a:rPr lang="sl-SI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Reševalci so bili moški in ženske, od tega  </a:t>
            </a:r>
            <a:r>
              <a:rPr lang="sl-SI" sz="2800" b="1" dirty="0"/>
              <a:t>5 žensk </a:t>
            </a:r>
            <a:r>
              <a:rPr lang="sl-SI" sz="2800" dirty="0"/>
              <a:t>in </a:t>
            </a:r>
            <a:r>
              <a:rPr lang="sl-SI" sz="2800" b="1" dirty="0"/>
              <a:t>5 moških</a:t>
            </a:r>
            <a:r>
              <a:rPr lang="sl-SI" sz="2800" dirty="0"/>
              <a:t>.</a:t>
            </a:r>
            <a:br>
              <a:rPr lang="sl-SI" sz="2800" dirty="0"/>
            </a:br>
            <a:r>
              <a:rPr lang="sl-SI" sz="28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/>
              <a:t>Starost reševalcev je bila </a:t>
            </a:r>
            <a:r>
              <a:rPr lang="sl-SI" sz="2800" b="1" dirty="0"/>
              <a:t>od 17 do 19 let</a:t>
            </a:r>
            <a:r>
              <a:rPr lang="sl-SI" sz="28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728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2.3 Rezultati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KVIZa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POTOVANJA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CEBE4607-E11F-43A1-BC39-148D76CF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065114"/>
              </p:ext>
            </p:extLst>
          </p:nvPr>
        </p:nvGraphicFramePr>
        <p:xfrm>
          <a:off x="179512" y="1556792"/>
          <a:ext cx="87849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60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35596" y="4766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Reševalci kviza so slabo odgovarjali na </a:t>
            </a:r>
            <a:r>
              <a:rPr lang="sl-SI" dirty="0" err="1"/>
              <a:t>kvizno</a:t>
            </a:r>
            <a:r>
              <a:rPr lang="sl-SI" dirty="0"/>
              <a:t> vprašanje, ki je bil tipa: </a:t>
            </a:r>
            <a:r>
              <a:rPr lang="sl-SI" b="1" dirty="0"/>
              <a:t>kratek odgovor</a:t>
            </a:r>
            <a:r>
              <a:rPr lang="sl-SI" dirty="0"/>
              <a:t>. Vprašanje se je glasilo:</a:t>
            </a:r>
            <a:r>
              <a:rPr lang="sl-SI" b="1" dirty="0"/>
              <a:t> Kakšna je dostopnost potovanj? </a:t>
            </a:r>
            <a:r>
              <a:rPr lang="sl-SI" dirty="0"/>
              <a:t>Pravilen odgovor je bil: Dostopna je vsem. Reševalci kviza so navajali naslednje odgovore:</a:t>
            </a:r>
          </a:p>
          <a:p>
            <a:r>
              <a:rPr lang="sl-SI" dirty="0"/>
              <a:t>• nič,</a:t>
            </a:r>
          </a:p>
          <a:p>
            <a:r>
              <a:rPr lang="sl-SI" dirty="0"/>
              <a:t>• dostopna je vsem.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D2DF99-0573-4723-852C-ACDC4DF2A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8784956" cy="21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3407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 Zasnova projekta</a:t>
            </a:r>
          </a:p>
        </p:txBody>
      </p:sp>
    </p:spTree>
    <p:extLst>
      <p:ext uri="{BB962C8B-B14F-4D97-AF65-F5344CB8AC3E}">
        <p14:creationId xmlns:p14="http://schemas.microsoft.com/office/powerpoint/2010/main" val="157550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Reševalci kviza so dobro odgovarjali na 2. </a:t>
            </a:r>
            <a:r>
              <a:rPr lang="sl-SI" dirty="0" err="1"/>
              <a:t>kvizno</a:t>
            </a:r>
            <a:r>
              <a:rPr lang="sl-SI" dirty="0"/>
              <a:t> vprašanje tipa: </a:t>
            </a:r>
            <a:r>
              <a:rPr lang="sl-SI" b="1" dirty="0"/>
              <a:t>ujemanje</a:t>
            </a:r>
            <a:r>
              <a:rPr lang="sl-SI" dirty="0"/>
              <a:t>. Pravilnih odgovorov je bilo 80 %. Osnovno vprašanje se je glasilo: </a:t>
            </a:r>
            <a:r>
              <a:rPr lang="sl-SI" b="1" dirty="0"/>
              <a:t>Kakšen je namen potovanj?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1428B6-4048-49EB-A891-EFCB3FCEB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089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548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tretje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kvizno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vprašanje tipa: 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Drži/Ne drži 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je bilo 60 % pravilnih odgovorov. Pravilna trditev se je glasila: 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Udeleženci na potovanju so vnaprej določene osebe.</a:t>
            </a:r>
            <a:endParaRPr lang="sl-SI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807FFC-80A4-4E04-97F4-8BFB962D4F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748883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31540" y="8367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četrto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kvizno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vprašanje tipa: </a:t>
            </a:r>
            <a:r>
              <a:rPr lang="sl-SI" b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eč izbir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je bilo 100 % pravilnih odgovorov. Vprašanje se je glasilo: 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Kaj so potovanja? </a:t>
            </a:r>
            <a:endParaRPr lang="sl-SI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E9823A-C7A0-4D04-9E71-AED1964DC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7848872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69269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Na zadnje </a:t>
            </a: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kvizno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vprašanje, ki je bil tipa: Ugnezdeni odgovori, je bilo 40 % pravilnih odgovorov. </a:t>
            </a:r>
          </a:p>
          <a:p>
            <a:endParaRPr lang="sl-SI" dirty="0">
              <a:solidFill>
                <a:srgbClr val="000000"/>
              </a:solidFill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Trditev se je glasila: Namen potovanj se razlikuje od izletov tako, da so potovanja (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daljša in bolje načrtovana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). Potovanja pogosto omogočajo (</a:t>
            </a:r>
            <a:r>
              <a:rPr lang="sl-SI" sz="18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spoznavanje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). Pri zadnjem odgovoru so reševalci kviza navajali: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 err="1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spuznavanje</a:t>
            </a: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nič.</a:t>
            </a: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DCF637-8038-46F0-8980-CD8331C53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3284984"/>
            <a:ext cx="871296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7281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Od 20. 12. 2025 do 22. 12. 2025 (iz sobote do ponedeljka) želim oditi na potovanje, ki ga ponuja spletna stran: https://www.palma.si/. </a:t>
            </a:r>
          </a:p>
          <a:p>
            <a:endParaRPr lang="sl-SI" sz="2000" dirty="0"/>
          </a:p>
          <a:p>
            <a:r>
              <a:rPr lang="sl-SI" sz="2000" dirty="0"/>
              <a:t>S programom DEXI za </a:t>
            </a:r>
            <a:r>
              <a:rPr lang="sl-SI" sz="2000" dirty="0" err="1"/>
              <a:t>večparametrsko</a:t>
            </a:r>
            <a:r>
              <a:rPr lang="sl-SI" sz="2000" dirty="0"/>
              <a:t> odločanje sem izbirala med najboljšimi potovanji za sebe, ki ga ponuja agencija Palma. Tip nastanitve: Bed &amp; </a:t>
            </a:r>
            <a:r>
              <a:rPr lang="sl-SI" sz="2000" dirty="0" err="1"/>
              <a:t>Breakfast</a:t>
            </a:r>
            <a:r>
              <a:rPr lang="sl-SI" sz="2000" dirty="0"/>
              <a:t>. </a:t>
            </a:r>
          </a:p>
          <a:p>
            <a:endParaRPr lang="sl-SI" sz="2000" dirty="0"/>
          </a:p>
          <a:p>
            <a:r>
              <a:rPr lang="sl-SI" sz="2000" dirty="0"/>
              <a:t>Izbirala sem med naslednjimi potovanji: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Laponska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Pariz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Krakov</a:t>
            </a:r>
          </a:p>
          <a:p>
            <a:endParaRPr lang="sl-SI" sz="2000" dirty="0"/>
          </a:p>
          <a:p>
            <a:r>
              <a:rPr lang="sl-SI" sz="2000" dirty="0"/>
              <a:t> 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2.4 ODLOČANJE ZA NAJBOLJŠE POTOVANJE ZA evo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stanonik</a:t>
            </a:r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NA SPLETNI STRANI HTTPS://WWW.palma.si/</a:t>
            </a:r>
          </a:p>
        </p:txBody>
      </p:sp>
    </p:spTree>
    <p:extLst>
      <p:ext uri="{BB962C8B-B14F-4D97-AF65-F5344CB8AC3E}">
        <p14:creationId xmlns:p14="http://schemas.microsoft.com/office/powerpoint/2010/main" val="426977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D71B5C9C-66F6-4A4A-998C-3DD6D091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F661103-5F9B-45BE-9442-E8448EFE6ED9}"/>
              </a:ext>
            </a:extLst>
          </p:cNvPr>
          <p:cNvSpPr txBox="1"/>
          <p:nvPr/>
        </p:nvSpPr>
        <p:spPr>
          <a:xfrm>
            <a:off x="4572000" y="342900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EKONOMSKE ZNAČILNOSTI:</a:t>
            </a:r>
            <a:r>
              <a:rPr lang="sl-SI" dirty="0"/>
              <a:t> cena, razpoložljivost informacij in vključene storitve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PSIHOLOŠKE ZNAČILNOSTI: </a:t>
            </a:r>
            <a:r>
              <a:rPr lang="sl-SI" dirty="0"/>
              <a:t>vrsta doživetja, velikost skupine, </a:t>
            </a:r>
            <a:r>
              <a:rPr lang="sl-SI" dirty="0" err="1"/>
              <a:t>zaželjenost</a:t>
            </a:r>
            <a:r>
              <a:rPr lang="sl-SI" dirty="0"/>
              <a:t> destinacije in nastanitev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TEHNIČNE ZNAČILNOSTI:</a:t>
            </a:r>
            <a:r>
              <a:rPr lang="sl-SI" dirty="0"/>
              <a:t> oddaljenost, trajanje potovanja, tip potovanja ter aktivnosti in doživetja</a:t>
            </a:r>
          </a:p>
        </p:txBody>
      </p:sp>
    </p:spTree>
    <p:extLst>
      <p:ext uri="{BB962C8B-B14F-4D97-AF65-F5344CB8AC3E}">
        <p14:creationId xmlns:p14="http://schemas.microsoft.com/office/powerpoint/2010/main" val="42169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67544" y="1772816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Od 15. 1. 2026 do 29. 1. 2026 sem izdelovala </a:t>
            </a:r>
            <a:r>
              <a:rPr lang="sl-SI" sz="2000" dirty="0">
                <a:hlinkClick r:id="rId2" action="ppaction://hlinksldjump"/>
              </a:rPr>
              <a:t>puzle z naslovom: Potovanja</a:t>
            </a:r>
            <a:r>
              <a:rPr lang="sl-SI" sz="2000" dirty="0"/>
              <a:t>, ki so dosegljive na spletnem naslovu: </a:t>
            </a:r>
            <a:r>
              <a:rPr lang="pl-PL" sz="1800" u="sng" dirty="0">
                <a:solidFill>
                  <a:srgbClr val="0000FF"/>
                </a:solidFill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https://sckr-my.sharepoint.com/:x:/g/personal/klara_markoja_sesgs_sckr_si/IQCPgbhSNNMXQqHJIXvupD51AVoUy9h_JwwbPwptfiipEYs?rtime=lnhQEqZc3kg</a:t>
            </a:r>
            <a:r>
              <a:rPr lang="pl-PL" sz="1800" dirty="0">
                <a:effectLst/>
                <a:latin typeface="Apto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l-SI" sz="20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7544" y="274638"/>
            <a:ext cx="8507288" cy="1210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2.5 puzle: POTOVANJA</a:t>
            </a:r>
          </a:p>
        </p:txBody>
      </p:sp>
    </p:spTree>
    <p:extLst>
      <p:ext uri="{BB962C8B-B14F-4D97-AF65-F5344CB8AC3E}">
        <p14:creationId xmlns:p14="http://schemas.microsoft.com/office/powerpoint/2010/main" val="2145391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97558A5-35F4-2FE5-252A-51C0AC6C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"/>
          <a:stretch/>
        </p:blipFill>
        <p:spPr>
          <a:xfrm>
            <a:off x="107504" y="116632"/>
            <a:ext cx="8979976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5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EE444E7-C376-D7E2-3B45-C3200517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41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2.6 OPAZOVANJE: POTOVANJA IN IZLETI DIJAKOV SESGŠ V POVEZAVI S ŠOLO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348880"/>
            <a:ext cx="8676456" cy="45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 dirty="0"/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Kakšne vrste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potovanj in izletov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organizira šola?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Komu so potovanja in izleti namenjena?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Kakšna je njihova vloga pri izobraževanju in osebnem razvoju dijakov?</a:t>
            </a:r>
          </a:p>
          <a:p>
            <a:pPr marL="0" indent="0">
              <a:buNone/>
            </a:pP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0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1.1 Projektna zamisel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525963"/>
          </a:xfrm>
        </p:spPr>
        <p:txBody>
          <a:bodyPr>
            <a:normAutofit/>
          </a:bodyPr>
          <a:lstStyle/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Katere so značilnosti potovanja in izletov iz teoretičnega vidika med dijaki SESGŠ? 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Kakšno je znanje dijakov SESGŠ glede potovanj in izletov?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Katero potovanje oziroma izlet izbrati za Klaro Markojo oziroma Emo Stanonik na spletni strani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https://www.trud.si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oziroma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https://www.palma.si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Katere so značilnosti potovanj in izletov dijakov SESGŠ v povezavi s šolo?</a:t>
            </a: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8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OpenAI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2026. 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. [</a:t>
            </a:r>
            <a:r>
              <a:rPr lang="sl-SI" sz="20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     Razpoložljivost: </a:t>
            </a:r>
            <a:r>
              <a:rPr lang="sl-SI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https://chat.openai.com/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(6. 12. 2025)</a:t>
            </a:r>
          </a:p>
          <a:p>
            <a:endParaRPr lang="sl-SI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slov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sl-SI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lITERATURA</a:t>
            </a: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099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Hvala za vašo pozornost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C51D9B-E766-4D2D-90F8-71599868E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10" y="1556792"/>
            <a:ext cx="3097659" cy="41302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EA9A820-8241-4C5A-B7C6-131C1865F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9134"/>
            <a:ext cx="2891148" cy="41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9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0807F332-1C13-4253-BA56-2B2868B0F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3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FD031E56-ADF3-43D6-96F4-41C4512F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C67E1282-A2F4-42CA-B2DE-041AA25CB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" y="1268760"/>
            <a:ext cx="912576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8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B33E2C54-2259-485B-8B6A-7CD41D9F4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09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1A614FA7-1425-4B4E-94FE-5E91C69C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2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 action="ppaction://hlinksldjump"/>
            <a:extLst>
              <a:ext uri="{FF2B5EF4-FFF2-40B4-BE49-F238E27FC236}">
                <a16:creationId xmlns:a16="http://schemas.microsoft.com/office/drawing/2014/main" id="{6EC3DA0D-DC98-495E-BE89-BD0F7E312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7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F72C789A-1352-4D1F-8ED5-E4E5F278E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948243" cy="4461182"/>
          </a:xfrm>
          <a:prstGeom prst="rect">
            <a:avLst/>
          </a:prstGeom>
        </p:spPr>
      </p:pic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C214AF55-3F00-4A63-A5E7-EA86813ED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25922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1.2 NAMEN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Namen projekta Potovanja in izleti dijakov SESGŠ je spoznati značilnosti potovanj in izletov s teoretičnega vidika ter odnos dijakov do potovanj in izletov.</a:t>
            </a:r>
          </a:p>
        </p:txBody>
      </p:sp>
    </p:spTree>
    <p:extLst>
      <p:ext uri="{BB962C8B-B14F-4D97-AF65-F5344CB8AC3E}">
        <p14:creationId xmlns:p14="http://schemas.microsoft.com/office/powerpoint/2010/main" val="370382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1.3 CILJI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4525963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Spoznati značilnosti potovanj in izletov s teoretičnega vidika.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Ugotoviti značilnosti potovanj in izletov med dijaki SESGŠ.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Preveriti znanje dijakov SESGŠ glede potovanj oziroma izletov.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Določiti najbolj všečno potovanje na spletni strani </a:t>
            </a:r>
            <a:r>
              <a:rPr lang="sl-S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https://www.trud.si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če bo potovala Klara Markoja.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Določiti najbolj všečen izlet na spletni strani </a:t>
            </a:r>
            <a:r>
              <a:rPr lang="sl-S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https://www.palma.si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če bo potovala Ema Stanonik.</a:t>
            </a:r>
          </a:p>
          <a:p>
            <a:pPr marL="0" lv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2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1.4 IZVEDENE AKTIVNOSTI</a:t>
            </a:r>
          </a:p>
        </p:txBody>
      </p:sp>
      <p:sp>
        <p:nvSpPr>
          <p:cNvPr id="5" name="PoljeZBesedilom 3"/>
          <p:cNvSpPr txBox="1"/>
          <p:nvPr/>
        </p:nvSpPr>
        <p:spPr>
          <a:xfrm>
            <a:off x="395536" y="1412776"/>
            <a:ext cx="6624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l-SI" sz="1600" b="1" dirty="0">
                <a:cs typeface="Arial" pitchFamily="34" charset="0"/>
              </a:rPr>
              <a:t>Analiza: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Potovanja in izleti</a:t>
            </a:r>
          </a:p>
          <a:p>
            <a:pPr lvl="0"/>
            <a:endParaRPr lang="sl-SI" sz="1600" b="1" dirty="0">
              <a:cs typeface="Arial" pitchFamily="34" charset="0"/>
            </a:endParaRPr>
          </a:p>
          <a:p>
            <a:pPr lvl="0"/>
            <a:r>
              <a:rPr lang="sl-SI" sz="1600" b="1" dirty="0">
                <a:cs typeface="Arial" pitchFamily="34" charset="0"/>
              </a:rPr>
              <a:t>Anketi: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Značilnosti potovanj med dijaki SESGŠ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Značilnosti izletov med dijaki SESGŠ</a:t>
            </a:r>
          </a:p>
          <a:p>
            <a:pPr lvl="0"/>
            <a:endParaRPr lang="sl-SI" sz="1600" dirty="0">
              <a:cs typeface="Arial" pitchFamily="34" charset="0"/>
            </a:endParaRPr>
          </a:p>
          <a:p>
            <a:pPr lvl="0"/>
            <a:r>
              <a:rPr lang="sl-SI" sz="1600" b="1" dirty="0">
                <a:cs typeface="Arial" pitchFamily="34" charset="0"/>
              </a:rPr>
              <a:t>Kviza: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Potovanja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Izleti</a:t>
            </a:r>
          </a:p>
          <a:p>
            <a:pPr lvl="0"/>
            <a:endParaRPr lang="sl-SI" sz="1600" dirty="0">
              <a:cs typeface="Arial" pitchFamily="34" charset="0"/>
            </a:endParaRPr>
          </a:p>
          <a:p>
            <a:pPr lvl="0"/>
            <a:r>
              <a:rPr lang="sl-SI" sz="1600" b="1" dirty="0">
                <a:cs typeface="Arial" pitchFamily="34" charset="0"/>
              </a:rPr>
              <a:t>Izbiri najboljših možnosti s programom DEXI: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Katero potovanje izbrati na spletni strani za sebe </a:t>
            </a:r>
            <a:r>
              <a:rPr lang="sl-SI" sz="1600" dirty="0">
                <a:cs typeface="Arial" pitchFamily="34" charset="0"/>
                <a:hlinkClick r:id="rId2"/>
              </a:rPr>
              <a:t>https://www.trud.si</a:t>
            </a:r>
            <a:r>
              <a:rPr lang="sl-SI" sz="1600" dirty="0">
                <a:cs typeface="Arial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Katero potovanje izbrati na spletni strani za sebe </a:t>
            </a:r>
            <a:r>
              <a:rPr lang="sl-SI" sz="1600" dirty="0">
                <a:cs typeface="Arial" pitchFamily="34" charset="0"/>
                <a:hlinkClick r:id="rId3"/>
              </a:rPr>
              <a:t>https://www.palma.si/</a:t>
            </a:r>
            <a:r>
              <a:rPr lang="sl-SI" sz="1600" dirty="0">
                <a:cs typeface="Arial" pitchFamily="34" charset="0"/>
              </a:rPr>
              <a:t> </a:t>
            </a:r>
          </a:p>
          <a:p>
            <a:pPr lvl="0"/>
            <a:endParaRPr lang="sl-SI" sz="1600" dirty="0">
              <a:cs typeface="Arial" pitchFamily="34" charset="0"/>
            </a:endParaRPr>
          </a:p>
          <a:p>
            <a:pPr lvl="0"/>
            <a:r>
              <a:rPr lang="sl-SI" sz="1600" b="1" dirty="0" err="1">
                <a:cs typeface="Arial" pitchFamily="34" charset="0"/>
              </a:rPr>
              <a:t>Puzli</a:t>
            </a:r>
            <a:r>
              <a:rPr lang="sl-SI" sz="1600" b="1" dirty="0">
                <a:cs typeface="Arial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Potovanja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Izleti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sz="1600" dirty="0">
              <a:cs typeface="Arial" pitchFamily="34" charset="0"/>
            </a:endParaRPr>
          </a:p>
          <a:p>
            <a:pPr lvl="0"/>
            <a:r>
              <a:rPr lang="sl-SI" sz="1600" b="1" dirty="0">
                <a:cs typeface="Arial" pitchFamily="34" charset="0"/>
              </a:rPr>
              <a:t>Opazovanje: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sz="1600" dirty="0">
                <a:cs typeface="Arial" pitchFamily="34" charset="0"/>
              </a:rPr>
              <a:t>Potovanja in izleti dijakov SESGŠ v povezavi s šolo</a:t>
            </a:r>
          </a:p>
        </p:txBody>
      </p:sp>
    </p:spTree>
    <p:extLst>
      <p:ext uri="{BB962C8B-B14F-4D97-AF65-F5344CB8AC3E}">
        <p14:creationId xmlns:p14="http://schemas.microsoft.com/office/powerpoint/2010/main" val="28598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864" y="285293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IZVEDBA PROJEKTA</a:t>
            </a:r>
          </a:p>
        </p:txBody>
      </p:sp>
    </p:spTree>
    <p:extLst>
      <p:ext uri="{BB962C8B-B14F-4D97-AF65-F5344CB8AC3E}">
        <p14:creationId xmlns:p14="http://schemas.microsoft.com/office/powerpoint/2010/main" val="144939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302482-6A15-4B8B-810A-C85D3216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hlinkClick r:id="rId2" action="ppaction://hlinksldjump"/>
              </a:rPr>
              <a:t>Kaj so izleti?</a:t>
            </a:r>
            <a:endParaRPr lang="sl-SI" dirty="0"/>
          </a:p>
          <a:p>
            <a:r>
              <a:rPr lang="sl-SI" dirty="0">
                <a:hlinkClick r:id="rId3" action="ppaction://hlinksldjump"/>
              </a:rPr>
              <a:t>Kakšne so značilnosti izletov?</a:t>
            </a:r>
            <a:endParaRPr lang="sl-SI" dirty="0"/>
          </a:p>
          <a:p>
            <a:r>
              <a:rPr lang="sl-SI" dirty="0"/>
              <a:t>Kakšna je časovna omejenost pri izletu?</a:t>
            </a:r>
          </a:p>
          <a:p>
            <a:r>
              <a:rPr lang="sl-SI" dirty="0"/>
              <a:t>Kakšen je namen izleta?</a:t>
            </a:r>
          </a:p>
          <a:p>
            <a:r>
              <a:rPr lang="sl-SI" dirty="0"/>
              <a:t>Kakšna je dostopnost izletov?</a:t>
            </a:r>
          </a:p>
          <a:p>
            <a:r>
              <a:rPr lang="sl-SI" dirty="0"/>
              <a:t>Kdo so udeleženci na izletu?</a:t>
            </a:r>
          </a:p>
          <a:p>
            <a:r>
              <a:rPr lang="sl-SI" dirty="0"/>
              <a:t>Kakšen je pomen izletov?</a:t>
            </a:r>
          </a:p>
          <a:p>
            <a:r>
              <a:rPr lang="sl-SI" dirty="0"/>
              <a:t>Kaj je izlet?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86BBA8B-795D-4FF2-8C61-1DE5A5BB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2.1 IZLETI</a:t>
            </a:r>
          </a:p>
        </p:txBody>
      </p:sp>
    </p:spTree>
    <p:extLst>
      <p:ext uri="{BB962C8B-B14F-4D97-AF65-F5344CB8AC3E}">
        <p14:creationId xmlns:p14="http://schemas.microsoft.com/office/powerpoint/2010/main" val="37375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344" y="188640"/>
            <a:ext cx="8435280" cy="30243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l-SI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l-SI" sz="4900" b="1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panose="020B0604020202020204" pitchFamily="34" charset="0"/>
              </a:rPr>
              <a:t>2.2 anketa: </a:t>
            </a:r>
            <a:r>
              <a:rPr lang="sl-SI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 IZLETOV MED DIJAKI SESGŠ</a:t>
            </a:r>
            <a:endParaRPr lang="sl-SI" sz="4900" b="1" cap="all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350100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Dne 9. 10. 2025 so </a:t>
            </a:r>
            <a:r>
              <a:rPr lang="sl-SI" dirty="0">
                <a:hlinkClick r:id="rId2" action="ppaction://hlinksldjump"/>
              </a:rPr>
              <a:t>dijakinje in dijaki </a:t>
            </a:r>
            <a:r>
              <a:rPr lang="sl-SI" dirty="0"/>
              <a:t>SESGŠ, ŠC Kranj  reševali  zgornjo anketo, ki je bila dosegljiva na spletnem naslovu: </a:t>
            </a:r>
            <a:r>
              <a:rPr lang="sl-SI" dirty="0">
                <a:hlinkClick r:id="rId3"/>
              </a:rPr>
              <a:t>https://sesgs.si/anketa/index.php/659918</a:t>
            </a:r>
            <a:br>
              <a:rPr lang="sl-SI" dirty="0"/>
            </a:br>
            <a:endParaRPr lang="sl-SI" dirty="0"/>
          </a:p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Anketo je reševalo </a:t>
            </a:r>
            <a:r>
              <a:rPr lang="sl-SI" b="1" dirty="0"/>
              <a:t>30 dijakov</a:t>
            </a:r>
            <a:r>
              <a:rPr lang="sl-SI" dirty="0"/>
              <a:t> in dijakinj SESGŠ Kranj</a:t>
            </a:r>
          </a:p>
          <a:p>
            <a:r>
              <a:rPr lang="sl-SI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/>
              <a:t>Starost reševalcev je bila od </a:t>
            </a:r>
            <a:r>
              <a:rPr lang="sl-SI" b="1" dirty="0"/>
              <a:t>16 let dalje.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641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1027</Words>
  <Application>Microsoft Office PowerPoint</Application>
  <PresentationFormat>Diaprojekcija na zaslonu (4:3)</PresentationFormat>
  <Paragraphs>116</Paragraphs>
  <Slides>38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4" baseType="lpstr">
      <vt:lpstr>Aptos</vt:lpstr>
      <vt:lpstr>Arial</vt:lpstr>
      <vt:lpstr>Calibri</vt:lpstr>
      <vt:lpstr>Symbol</vt:lpstr>
      <vt:lpstr>Times New Roman</vt:lpstr>
      <vt:lpstr>Officeova tema</vt:lpstr>
      <vt:lpstr>Potovanja in izleti dijakov sesgš</vt:lpstr>
      <vt:lpstr> 1 Zasnova projekta</vt:lpstr>
      <vt:lpstr>1.1 Projektna zamisel</vt:lpstr>
      <vt:lpstr>1.2 NAMEN PROJEKTA</vt:lpstr>
      <vt:lpstr>1.3 CILJI PROJEKTA</vt:lpstr>
      <vt:lpstr>1.4 IZVEDENE AKTIVNOSTI</vt:lpstr>
      <vt:lpstr>2 IZVEDBA PROJEKTA</vt:lpstr>
      <vt:lpstr>2.1 IZLETI</vt:lpstr>
      <vt:lpstr> 2.2 anketa: ZNAČILNOSTI IZLETOV MED DIJAKI SESGŠ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2.3 KVIZ: POTOVANJA</vt:lpstr>
      <vt:lpstr>2.3 Rezultati KVIZa: POTOVANJA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2.6 OPAZOVANJE: POTOVANJA IN IZLETI DIJAKOV SESGŠ V POVEZAVI S ŠOLO</vt:lpstr>
      <vt:lpstr>3 lITERATURA</vt:lpstr>
      <vt:lpstr>Hvala za vašo pozornost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USPEŠNOST FIRME APPLE</dc:title>
  <dc:creator>Uporabnik</dc:creator>
  <cp:lastModifiedBy>Uporabnik</cp:lastModifiedBy>
  <cp:revision>322</cp:revision>
  <cp:lastPrinted>2014-03-28T10:12:15Z</cp:lastPrinted>
  <dcterms:created xsi:type="dcterms:W3CDTF">2013-03-21T09:49:01Z</dcterms:created>
  <dcterms:modified xsi:type="dcterms:W3CDTF">2026-05-19T05:44:47Z</dcterms:modified>
</cp:coreProperties>
</file>