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6" r:id="rId3"/>
    <p:sldId id="257" r:id="rId4"/>
    <p:sldId id="259" r:id="rId5"/>
    <p:sldId id="260" r:id="rId6"/>
    <p:sldId id="261" r:id="rId7"/>
    <p:sldId id="336" r:id="rId8"/>
    <p:sldId id="337" r:id="rId9"/>
    <p:sldId id="262" r:id="rId10"/>
    <p:sldId id="263" r:id="rId11"/>
    <p:sldId id="333" r:id="rId12"/>
    <p:sldId id="297" r:id="rId13"/>
    <p:sldId id="317" r:id="rId14"/>
    <p:sldId id="318" r:id="rId15"/>
    <p:sldId id="319" r:id="rId16"/>
    <p:sldId id="320" r:id="rId17"/>
    <p:sldId id="321" r:id="rId18"/>
    <p:sldId id="322" r:id="rId19"/>
    <p:sldId id="340" r:id="rId20"/>
    <p:sldId id="267" r:id="rId21"/>
    <p:sldId id="307" r:id="rId22"/>
    <p:sldId id="323" r:id="rId23"/>
    <p:sldId id="324" r:id="rId24"/>
    <p:sldId id="325" r:id="rId25"/>
    <p:sldId id="326" r:id="rId26"/>
    <p:sldId id="327" r:id="rId27"/>
    <p:sldId id="316" r:id="rId28"/>
    <p:sldId id="272" r:id="rId29"/>
    <p:sldId id="331" r:id="rId30"/>
    <p:sldId id="328" r:id="rId31"/>
    <p:sldId id="342" r:id="rId32"/>
    <p:sldId id="348" r:id="rId33"/>
    <p:sldId id="292" r:id="rId34"/>
    <p:sldId id="339" r:id="rId35"/>
    <p:sldId id="345" r:id="rId36"/>
    <p:sldId id="346" r:id="rId37"/>
    <p:sldId id="347" r:id="rId38"/>
    <p:sldId id="344" r:id="rId3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107" d="100"/>
          <a:sy n="107" d="100"/>
        </p:scale>
        <p:origin x="174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Mnenje</a:t>
            </a:r>
            <a:r>
              <a:rPr lang="sl-SI" baseline="0"/>
              <a:t> dijakov SESGŠ kako spletno nakupovanje vpliva na psihično počutje</a:t>
            </a:r>
            <a:endParaRPr lang="en-US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289442879880412"/>
          <c:y val="0.10238701547781243"/>
          <c:w val="0.65632897127110479"/>
          <c:h val="0.813456155943686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'results-survey489511'!$J$12</c:f>
              <c:strCache>
                <c:ptCount val="1"/>
                <c:pt idx="0">
                  <c:v>Povprečje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'results-survey489511'!$I$13:$I$16</c:f>
              <c:strCache>
                <c:ptCount val="4"/>
                <c:pt idx="0">
                  <c:v>Veselje ob nakupu</c:v>
                </c:pt>
                <c:pt idx="1">
                  <c:v>Občutek razbremenitve</c:v>
                </c:pt>
                <c:pt idx="2">
                  <c:v>Krivda zaradi porabe denarja</c:v>
                </c:pt>
                <c:pt idx="3">
                  <c:v>Povečana tesnoba</c:v>
                </c:pt>
              </c:strCache>
            </c:strRef>
          </c:cat>
          <c:val>
            <c:numRef>
              <c:f>'results-survey489511'!$J$13:$J$16</c:f>
              <c:numCache>
                <c:formatCode>General</c:formatCode>
                <c:ptCount val="4"/>
                <c:pt idx="0">
                  <c:v>4.05</c:v>
                </c:pt>
                <c:pt idx="1">
                  <c:v>3.16</c:v>
                </c:pt>
                <c:pt idx="2">
                  <c:v>2.5499999999999998</c:v>
                </c:pt>
                <c:pt idx="3">
                  <c:v>2.4500000000000002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E-40E0-B13A-470337034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6818207"/>
        <c:axId val="1"/>
      </c:barChart>
      <c:catAx>
        <c:axId val="1326818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326818207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Vzbujanje spletnega nakupovanja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'results-survey489511'!$N$71</c:f>
              <c:strCache>
                <c:ptCount val="1"/>
                <c:pt idx="0">
                  <c:v>Povprečje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'results-survey489511'!$M$72:$M$75</c:f>
              <c:strCache>
                <c:ptCount val="4"/>
                <c:pt idx="0">
                  <c:v>Želja po novih stvareh</c:v>
                </c:pt>
                <c:pt idx="1">
                  <c:v>Akcije in popusti</c:v>
                </c:pt>
                <c:pt idx="2">
                  <c:v>Prihranek časa</c:v>
                </c:pt>
                <c:pt idx="3">
                  <c:v>Udobje</c:v>
                </c:pt>
              </c:strCache>
            </c:strRef>
          </c:cat>
          <c:val>
            <c:numRef>
              <c:f>'results-survey489511'!$N$72:$N$75</c:f>
              <c:numCache>
                <c:formatCode>0.00</c:formatCode>
                <c:ptCount val="4"/>
                <c:pt idx="0">
                  <c:v>1.4883720930232558</c:v>
                </c:pt>
                <c:pt idx="1">
                  <c:v>2.4186046511627906</c:v>
                </c:pt>
                <c:pt idx="2">
                  <c:v>3.0465116279069768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0F-4AEA-B383-38BCA049C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30053919"/>
        <c:axId val="1"/>
      </c:barChart>
      <c:catAx>
        <c:axId val="13300539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330053919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Vpliv</a:t>
            </a:r>
            <a:r>
              <a:rPr lang="sl-SI" baseline="0"/>
              <a:t> spletnega nakupovanja na finančno stanje dijakov SESGŠ</a:t>
            </a:r>
            <a:endParaRPr lang="sl-SI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'results-survey489511'!$O$114:$O$116</c:f>
              <c:strCache>
                <c:ptCount val="3"/>
                <c:pt idx="0">
                  <c:v>Dobro</c:v>
                </c:pt>
                <c:pt idx="1">
                  <c:v>slabo</c:v>
                </c:pt>
                <c:pt idx="2">
                  <c:v>ne vpliva</c:v>
                </c:pt>
              </c:strCache>
            </c:strRef>
          </c:cat>
          <c:val>
            <c:numRef>
              <c:f>'results-survey489511'!$P$114:$P$116</c:f>
              <c:numCache>
                <c:formatCode>0%</c:formatCode>
                <c:ptCount val="3"/>
                <c:pt idx="0">
                  <c:v>0.23076923076923078</c:v>
                </c:pt>
                <c:pt idx="1">
                  <c:v>0.64102564102564108</c:v>
                </c:pt>
                <c:pt idx="2">
                  <c:v>0.12820512820512819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4C-434D-8E28-E6F721674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30058495"/>
        <c:axId val="1"/>
      </c:barChart>
      <c:catAx>
        <c:axId val="13300584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33005849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Mnenje o odvisnosti od spletnega nakupovanja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6.159491360240088E-2"/>
          <c:y val="0.19486111111111112"/>
          <c:w val="0.88129396325459319"/>
          <c:h val="0.7208876494604841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'results-survey489511'!$M$152:$M$153</c:f>
              <c:strCache>
                <c:ptCount val="2"/>
                <c:pt idx="0">
                  <c:v>Da </c:v>
                </c:pt>
                <c:pt idx="1">
                  <c:v>Ne </c:v>
                </c:pt>
              </c:strCache>
            </c:strRef>
          </c:cat>
          <c:val>
            <c:numRef>
              <c:f>'results-survey489511'!$N$152:$N$153</c:f>
              <c:numCache>
                <c:formatCode>0%</c:formatCode>
                <c:ptCount val="2"/>
                <c:pt idx="0">
                  <c:v>0.29545454545454547</c:v>
                </c:pt>
                <c:pt idx="1">
                  <c:v>0.70454545454545459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2-497E-BD1D-011E8BBE7B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2418479"/>
        <c:axId val="1612420975"/>
      </c:barChart>
      <c:catAx>
        <c:axId val="1612418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612420975"/>
        <c:crosses val="autoZero"/>
        <c:auto val="1"/>
        <c:lblAlgn val="ctr"/>
        <c:lblOffset val="100"/>
        <c:noMultiLvlLbl val="0"/>
      </c:catAx>
      <c:valAx>
        <c:axId val="1612420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6124184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Razlogi</a:t>
            </a:r>
            <a:r>
              <a:rPr lang="sl-SI" baseline="0"/>
              <a:t> za spletno nakupovanje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'results-survey489511'!$E$168:$E$171</c:f>
              <c:strCache>
                <c:ptCount val="4"/>
                <c:pt idx="0">
                  <c:v>Enostavno primerjanje </c:v>
                </c:pt>
                <c:pt idx="1">
                  <c:v>Enostavno iskanje </c:v>
                </c:pt>
                <c:pt idx="2">
                  <c:v>Enostaven dostop do izdelkov</c:v>
                </c:pt>
                <c:pt idx="3">
                  <c:v>Ugodni pogoji za vračilo </c:v>
                </c:pt>
              </c:strCache>
            </c:strRef>
          </c:cat>
          <c:val>
            <c:numRef>
              <c:f>'results-survey489511'!$F$168:$F$171</c:f>
              <c:numCache>
                <c:formatCode>0%</c:formatCode>
                <c:ptCount val="4"/>
                <c:pt idx="0">
                  <c:v>0.14423076923076922</c:v>
                </c:pt>
                <c:pt idx="1">
                  <c:v>0.33653846153846156</c:v>
                </c:pt>
                <c:pt idx="2">
                  <c:v>0.36538461538461536</c:v>
                </c:pt>
                <c:pt idx="3">
                  <c:v>0.15384615384615385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6-44B6-84C4-C79B4BEAD4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52667807"/>
        <c:axId val="1052667391"/>
      </c:barChart>
      <c:catAx>
        <c:axId val="10526678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2667391"/>
        <c:crosses val="autoZero"/>
        <c:auto val="1"/>
        <c:lblAlgn val="ctr"/>
        <c:lblOffset val="100"/>
        <c:noMultiLvlLbl val="0"/>
      </c:catAx>
      <c:valAx>
        <c:axId val="1052667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2667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Stopnja napornosti spletnega nakupovanja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'results-survey489511'!$E$184:$E$187</c:f>
              <c:strCache>
                <c:ptCount val="4"/>
                <c:pt idx="0">
                  <c:v>Zelo naporno </c:v>
                </c:pt>
                <c:pt idx="1">
                  <c:v>Zmerno naporno </c:v>
                </c:pt>
                <c:pt idx="2">
                  <c:v>Ni naporno </c:v>
                </c:pt>
                <c:pt idx="3">
                  <c:v>Je sproščujoče </c:v>
                </c:pt>
              </c:strCache>
            </c:strRef>
          </c:cat>
          <c:val>
            <c:numRef>
              <c:f>'results-survey489511'!$F$184:$F$187</c:f>
              <c:numCache>
                <c:formatCode>0%</c:formatCode>
                <c:ptCount val="4"/>
                <c:pt idx="0">
                  <c:v>2.3255813953488372E-2</c:v>
                </c:pt>
                <c:pt idx="1">
                  <c:v>0.11627906976744186</c:v>
                </c:pt>
                <c:pt idx="2">
                  <c:v>0.53488372093023251</c:v>
                </c:pt>
                <c:pt idx="3">
                  <c:v>0.32558139534883723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B-49D8-8054-7A6BA23F7B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52668223"/>
        <c:axId val="1052666975"/>
      </c:barChart>
      <c:catAx>
        <c:axId val="10526682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2666975"/>
        <c:crosses val="autoZero"/>
        <c:auto val="1"/>
        <c:lblAlgn val="ctr"/>
        <c:lblOffset val="100"/>
        <c:noMultiLvlLbl val="0"/>
      </c:catAx>
      <c:valAx>
        <c:axId val="1052666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266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Psihofizični</a:t>
            </a:r>
            <a:r>
              <a:rPr lang="sl-SI" baseline="0"/>
              <a:t> učinki ob prejemu naročenega balag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'results-survey489511'!$F$208</c:f>
              <c:strCache>
                <c:ptCount val="1"/>
                <c:pt idx="0">
                  <c:v>Povprečje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'results-survey489511'!$E$209:$E$213</c:f>
              <c:strCache>
                <c:ptCount val="5"/>
                <c:pt idx="0">
                  <c:v>Zadovoljstvo</c:v>
                </c:pt>
                <c:pt idx="1">
                  <c:v>Nerazočaranje</c:v>
                </c:pt>
                <c:pt idx="2">
                  <c:v>Povečana samozavest</c:v>
                </c:pt>
                <c:pt idx="3">
                  <c:v>Adrenalin in napetost</c:v>
                </c:pt>
                <c:pt idx="4">
                  <c:v>Želja po ponovnem nakupu</c:v>
                </c:pt>
              </c:strCache>
            </c:strRef>
          </c:cat>
          <c:val>
            <c:numRef>
              <c:f>'results-survey489511'!$F$209:$F$213</c:f>
              <c:numCache>
                <c:formatCode>General</c:formatCode>
                <c:ptCount val="5"/>
                <c:pt idx="0">
                  <c:v>1.7</c:v>
                </c:pt>
                <c:pt idx="1">
                  <c:v>2.59</c:v>
                </c:pt>
                <c:pt idx="2">
                  <c:v>2.5499999999999998</c:v>
                </c:pt>
                <c:pt idx="3">
                  <c:v>2.66</c:v>
                </c:pt>
                <c:pt idx="4">
                  <c:v>2.34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B-4B69-A33A-EACB078D21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53003567"/>
        <c:axId val="1053003983"/>
      </c:barChart>
      <c:catAx>
        <c:axId val="1053003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3003983"/>
        <c:crosses val="autoZero"/>
        <c:auto val="1"/>
        <c:lblAlgn val="ctr"/>
        <c:lblOffset val="100"/>
        <c:noMultiLvlLbl val="0"/>
      </c:catAx>
      <c:valAx>
        <c:axId val="1053003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5300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09887728"/>
        <c:axId val="1"/>
      </c:barChart>
      <c:catAx>
        <c:axId val="1709887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098877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CE3AD-B2C6-466E-A0C9-1F0662BAA6E4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AA43E-2F00-43F7-B3A3-D618D884D1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706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0EF40-4C80-42CA-BBE9-6DDBB3F84870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3AABA-C87C-4A29-9C6B-CC4C14ABEF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423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94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167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891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605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964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5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415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641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54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116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985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575EB-C1F0-4A20-9EE0-4632A7EBD106}" type="datetimeFigureOut">
              <a:rPr lang="sl-SI" smtClean="0"/>
              <a:t>25. 05. 2026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9492A-674B-481E-B457-D330DEB4EDF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hyperlink" Target="https://www.kickstarter.com/projects/597507018/pebble-time-awesome-smartwatch-no-compromises/description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esgs.si/anketa/index.php/489511?newtest=Y&amp;lang=s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cilnice.arnes.si/mod/quiz/view.php?id=6555839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ckr-my.sharepoint.com/:x:/g/personal/lara_tomse_sesgs_sckr_si/IQCHkDeDGWIBRpldVBpGvzRqAdsfSCbLYE6S0n6WTpWPdPE?e=lIBBF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ra.com/si/" TargetMode="External"/><Relationship Id="rId2" Type="http://schemas.openxmlformats.org/officeDocument/2006/relationships/hyperlink" Target="https://www.aboutyou.si/b/shop/about-you-6055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992888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NAKUPOVANJE PREK SPLETA S STRANI DIJAKOV SESGŠ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9632" y="4437112"/>
            <a:ext cx="6400800" cy="2304256"/>
          </a:xfrm>
        </p:spPr>
        <p:txBody>
          <a:bodyPr>
            <a:normAutofit fontScale="92500" lnSpcReduction="10000"/>
          </a:bodyPr>
          <a:lstStyle/>
          <a:p>
            <a:r>
              <a:rPr lang="sl-SI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Avtorji:</a:t>
            </a:r>
          </a:p>
          <a:p>
            <a:r>
              <a:rPr lang="sl-SI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Karin Marolt, Lara Tomše, </a:t>
            </a:r>
            <a:r>
              <a:rPr lang="sl-SI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Bia</a:t>
            </a:r>
            <a:r>
              <a:rPr lang="sl-SI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Triller</a:t>
            </a:r>
          </a:p>
          <a:p>
            <a:endParaRPr lang="sl-SI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sl-SI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Mentor: </a:t>
            </a:r>
          </a:p>
          <a:p>
            <a:r>
              <a:rPr lang="sl-SI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Janez Černilec</a:t>
            </a:r>
          </a:p>
          <a:p>
            <a:endParaRPr lang="sl-SI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sl-SI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Kranj, marec, 2026</a:t>
            </a:r>
          </a:p>
        </p:txBody>
      </p:sp>
      <p:pic>
        <p:nvPicPr>
          <p:cNvPr id="6" name="Slik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79" y="548680"/>
            <a:ext cx="1512168" cy="8638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7"/>
          <a:stretch/>
        </p:blipFill>
        <p:spPr>
          <a:xfrm>
            <a:off x="744717" y="620688"/>
            <a:ext cx="1801191" cy="5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4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2.1 KUPOVANJE PREK SPLETA V SLOVENIJI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18897"/>
            <a:ext cx="8676456" cy="5250463"/>
          </a:xfrm>
        </p:spPr>
        <p:txBody>
          <a:bodyPr>
            <a:normAutofit lnSpcReduction="10000"/>
          </a:bodyPr>
          <a:lstStyle/>
          <a:p>
            <a:r>
              <a:rPr lang="sl-SI" sz="1600" dirty="0"/>
              <a:t>Kaj je postalo kupovanje prek spleta v Sloveniji v zadnjih letih?</a:t>
            </a:r>
          </a:p>
          <a:p>
            <a:pPr marL="0" indent="0">
              <a:buNone/>
            </a:pPr>
            <a:endParaRPr lang="sl-SI" sz="1600" dirty="0"/>
          </a:p>
          <a:p>
            <a:r>
              <a:rPr lang="sl-SI" sz="1600" dirty="0"/>
              <a:t>Kaj vse je močno spremenilo način, kako Slovenci kupujemo izdelke in storitve?</a:t>
            </a:r>
          </a:p>
          <a:p>
            <a:endParaRPr lang="sl-SI" sz="1600" dirty="0"/>
          </a:p>
          <a:p>
            <a:r>
              <a:rPr lang="sl-SI" sz="1600" dirty="0"/>
              <a:t>Zakaj je bil razvoj prvih spletnih trgovin konec 90. let počasen? </a:t>
            </a:r>
            <a:r>
              <a:rPr lang="sl-SI" sz="1600" dirty="0">
                <a:hlinkClick r:id="rId2" action="ppaction://hlinksldjump"/>
              </a:rPr>
              <a:t>1 klik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r>
              <a:rPr lang="sl-SI" sz="1600" dirty="0"/>
              <a:t>Zakaj se je spletna prodaja začela hitro povečevati? </a:t>
            </a:r>
            <a:r>
              <a:rPr lang="sl-SI" sz="1600" dirty="0">
                <a:hlinkClick r:id="rId3" action="ppaction://hlinksldjump"/>
              </a:rPr>
              <a:t>2 klik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r>
              <a:rPr lang="sl-SI" sz="1600" dirty="0"/>
              <a:t>Kaj je prineslo poseben pospešek glede kupovanja prek spleta?</a:t>
            </a:r>
          </a:p>
          <a:p>
            <a:pPr marL="0" indent="0">
              <a:buNone/>
            </a:pPr>
            <a:endParaRPr lang="sl-SI" sz="1600" dirty="0"/>
          </a:p>
          <a:p>
            <a:r>
              <a:rPr lang="pl-PL" sz="1600" dirty="0"/>
              <a:t>Koliko Slovencev že kupuje prek spleta?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r>
              <a:rPr lang="sl-SI" sz="1600" dirty="0"/>
              <a:t>Kateri so najbolj priljubljeni izdelki?</a:t>
            </a:r>
          </a:p>
          <a:p>
            <a:endParaRPr lang="sl-SI" sz="1600" dirty="0">
              <a:hlinkClick r:id="rId4"/>
            </a:endParaRPr>
          </a:p>
          <a:p>
            <a:r>
              <a:rPr lang="sl-SI" sz="1600" dirty="0"/>
              <a:t>Katere spletne platforme so priljubljene?</a:t>
            </a:r>
          </a:p>
          <a:p>
            <a:pPr marL="0" indent="0">
              <a:buNone/>
            </a:pPr>
            <a:endParaRPr lang="sl-SI" sz="1600" dirty="0"/>
          </a:p>
          <a:p>
            <a:r>
              <a:rPr lang="it-IT" sz="1600" dirty="0" err="1"/>
              <a:t>Kakšni</a:t>
            </a:r>
            <a:r>
              <a:rPr lang="it-IT" sz="1600" dirty="0"/>
              <a:t> </a:t>
            </a:r>
            <a:r>
              <a:rPr lang="it-IT" sz="1600" dirty="0" err="1"/>
              <a:t>načini</a:t>
            </a:r>
            <a:r>
              <a:rPr lang="it-IT" sz="1600" dirty="0"/>
              <a:t> </a:t>
            </a:r>
            <a:r>
              <a:rPr lang="it-IT" sz="1600" dirty="0" err="1"/>
              <a:t>plačila</a:t>
            </a:r>
            <a:r>
              <a:rPr lang="it-IT" sz="1600" dirty="0"/>
              <a:t> so </a:t>
            </a:r>
            <a:r>
              <a:rPr lang="it-IT" sz="1600" dirty="0" err="1"/>
              <a:t>pogosti</a:t>
            </a:r>
            <a:r>
              <a:rPr lang="it-IT" sz="1600" dirty="0"/>
              <a:t>?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r>
              <a:rPr lang="sl-SI" sz="1600" dirty="0"/>
              <a:t>Katere so značilnosti dostave? </a:t>
            </a:r>
            <a:r>
              <a:rPr lang="sl-SI" sz="1600" dirty="0">
                <a:hlinkClick r:id="rId5" action="ppaction://hlinksldjump"/>
              </a:rPr>
              <a:t>3 klik</a:t>
            </a: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4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ADF277-BCB8-4D89-A383-B8A9A6DD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04665"/>
            <a:ext cx="8229600" cy="2304256"/>
          </a:xfrm>
        </p:spPr>
        <p:txBody>
          <a:bodyPr>
            <a:normAutofit/>
          </a:bodyPr>
          <a:lstStyle/>
          <a:p>
            <a:r>
              <a:rPr lang="pl-PL" sz="1600" dirty="0"/>
              <a:t>Katere so prednosti za potrošnike?</a:t>
            </a:r>
          </a:p>
          <a:p>
            <a:endParaRPr lang="pl-PL" sz="1600" dirty="0"/>
          </a:p>
          <a:p>
            <a:r>
              <a:rPr lang="it-IT" sz="1600" dirty="0" err="1"/>
              <a:t>Kateri</a:t>
            </a:r>
            <a:r>
              <a:rPr lang="it-IT" sz="1600" dirty="0"/>
              <a:t> so </a:t>
            </a:r>
            <a:r>
              <a:rPr lang="it-IT" sz="1600" dirty="0" err="1"/>
              <a:t>izzivi</a:t>
            </a:r>
            <a:r>
              <a:rPr lang="it-IT" sz="1600" dirty="0"/>
              <a:t> in </a:t>
            </a:r>
            <a:r>
              <a:rPr lang="it-IT" sz="1600" dirty="0" err="1"/>
              <a:t>slabosti</a:t>
            </a:r>
            <a:r>
              <a:rPr lang="it-IT" sz="1600" dirty="0"/>
              <a:t>?</a:t>
            </a:r>
            <a:endParaRPr lang="sl-SI" sz="1600" dirty="0"/>
          </a:p>
          <a:p>
            <a:endParaRPr lang="sl-SI" sz="1600" dirty="0"/>
          </a:p>
          <a:p>
            <a:r>
              <a:rPr lang="sl-SI" sz="1600" dirty="0"/>
              <a:t>Na kaj kaže trend?</a:t>
            </a:r>
          </a:p>
          <a:p>
            <a:endParaRPr lang="sl-SI" sz="1600" dirty="0"/>
          </a:p>
          <a:p>
            <a:r>
              <a:rPr lang="sl-SI" sz="1600" dirty="0"/>
              <a:t>Kaj spreminja kupovanje prek spleta v Sloveniji, če je standardna oblika trgovanja?</a:t>
            </a:r>
          </a:p>
        </p:txBody>
      </p:sp>
    </p:spTree>
    <p:extLst>
      <p:ext uri="{BB962C8B-B14F-4D97-AF65-F5344CB8AC3E}">
        <p14:creationId xmlns:p14="http://schemas.microsoft.com/office/powerpoint/2010/main" val="419780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0344" y="188640"/>
            <a:ext cx="8435280" cy="29523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l-SI" sz="4900" b="1" cap="all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cs typeface="Arial" panose="020B0604020202020204" pitchFamily="34" charset="0"/>
              </a:rPr>
              <a:t>2.2 anketa: </a:t>
            </a:r>
            <a:r>
              <a:rPr lang="sl-SI" sz="4800" b="1" cap="all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PSIHOFIZIČNI VPLIV SPLETNEGA NAKUPOVANJA NA DIJAKE SESGŠ</a:t>
            </a:r>
            <a:endParaRPr lang="sl-SI" sz="4900" b="1" cap="all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39552" y="3413899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l-SI" dirty="0"/>
              <a:t>Dne 4. 11. 2025 so dijakinje in dijaki SESGŠ, ŠC Kranj  reševali  zgornjo anketo, ki je bila dosegljiva na spletnem naslovu: </a:t>
            </a:r>
            <a:r>
              <a:rPr lang="sl-SI" dirty="0">
                <a:hlinkClick r:id="rId2"/>
              </a:rPr>
              <a:t>PSIHOFIZIČNI VPLIVIH SPLETNEGA NAKUPOVANJA NA DIJAKE SESGŠ</a:t>
            </a:r>
            <a:br>
              <a:rPr lang="sl-SI" dirty="0"/>
            </a:br>
            <a:endParaRPr lang="sl-SI" dirty="0"/>
          </a:p>
          <a:p>
            <a:pPr marL="457200" indent="-457200">
              <a:buFont typeface="Arial" pitchFamily="34" charset="0"/>
              <a:buChar char="•"/>
            </a:pPr>
            <a:r>
              <a:rPr lang="sl-SI" dirty="0"/>
              <a:t>Anketo je reševalo 46 dijakov in dijakinj SESGŠ Kranj</a:t>
            </a:r>
          </a:p>
          <a:p>
            <a:r>
              <a:rPr lang="sl-SI" dirty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l-SI" dirty="0"/>
              <a:t>Starost reševalcev je bila od 14 do 25 let.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0641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187624" y="11663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1. </a:t>
            </a:r>
            <a:r>
              <a:rPr lang="sl-SI" sz="1800" dirty="0"/>
              <a:t>Kako spletno nakupovanje vpliva na tvoje psihično počutje?</a:t>
            </a:r>
          </a:p>
          <a:p>
            <a:endParaRPr lang="sl-SI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61FD94C2-C931-4E1D-8D03-0222DBFC8F94}"/>
              </a:ext>
            </a:extLst>
          </p:cNvPr>
          <p:cNvGraphicFramePr/>
          <p:nvPr/>
        </p:nvGraphicFramePr>
        <p:xfrm>
          <a:off x="971600" y="1376772"/>
          <a:ext cx="7200799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69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1979712" y="16168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2. </a:t>
            </a:r>
            <a:r>
              <a:rPr lang="sl-SI" sz="1800" dirty="0"/>
              <a:t>Kaj v tebi vzbuja spletno nakupovanje?</a:t>
            </a:r>
          </a:p>
          <a:p>
            <a:endParaRPr lang="sl-SI" dirty="0"/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5392CA64-9CFE-4DFD-AD6D-800DB8AC00D2}"/>
              </a:ext>
            </a:extLst>
          </p:cNvPr>
          <p:cNvGraphicFramePr/>
          <p:nvPr/>
        </p:nvGraphicFramePr>
        <p:xfrm>
          <a:off x="1043608" y="1412777"/>
          <a:ext cx="7056784" cy="403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929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475656" y="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3. </a:t>
            </a:r>
            <a:r>
              <a:rPr lang="sl-SI" sz="1800" dirty="0"/>
              <a:t>Kako vpliva spletno nakupovanje na tvoje finančno stanje?</a:t>
            </a:r>
          </a:p>
          <a:p>
            <a:endParaRPr lang="sl-SI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F582AEEF-922B-4B9D-9DE1-24B0AF205AF6}"/>
              </a:ext>
            </a:extLst>
          </p:cNvPr>
          <p:cNvGraphicFramePr/>
          <p:nvPr/>
        </p:nvGraphicFramePr>
        <p:xfrm>
          <a:off x="1043608" y="1268760"/>
          <a:ext cx="70567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763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619672" y="1166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4. </a:t>
            </a:r>
            <a:r>
              <a:rPr lang="sl-SI" sz="1800" dirty="0"/>
              <a:t>Ali menite, da ste odvisni od spletnega nakupovanja?</a:t>
            </a:r>
            <a:endParaRPr lang="sl-SI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08D69D61-8EEB-4211-AA12-D17A0CA1F397}"/>
              </a:ext>
            </a:extLst>
          </p:cNvPr>
          <p:cNvGraphicFramePr/>
          <p:nvPr/>
        </p:nvGraphicFramePr>
        <p:xfrm>
          <a:off x="1007604" y="1412776"/>
          <a:ext cx="7128791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965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2915816" y="11663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5. </a:t>
            </a:r>
            <a:r>
              <a:rPr lang="sl-SI" sz="1800" dirty="0"/>
              <a:t>Zakaj spletno nakupujete?</a:t>
            </a:r>
          </a:p>
          <a:p>
            <a:endParaRPr lang="sl-SI" dirty="0"/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536DF3A2-992E-4BF3-A096-36D907017F79}"/>
              </a:ext>
            </a:extLst>
          </p:cNvPr>
          <p:cNvGraphicFramePr/>
          <p:nvPr/>
        </p:nvGraphicFramePr>
        <p:xfrm>
          <a:off x="1079612" y="1556793"/>
          <a:ext cx="6984776" cy="374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266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2159732" y="38387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6. </a:t>
            </a:r>
            <a:r>
              <a:rPr lang="sl-SI" sz="1800" dirty="0"/>
              <a:t>Kako naporno je spletno nakupovanje za vas?</a:t>
            </a:r>
          </a:p>
          <a:p>
            <a:endParaRPr lang="sl-SI" dirty="0"/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61AC78C7-EF4E-4B02-B81D-CA54B1246AC1}"/>
              </a:ext>
            </a:extLst>
          </p:cNvPr>
          <p:cNvGraphicFramePr/>
          <p:nvPr/>
        </p:nvGraphicFramePr>
        <p:xfrm>
          <a:off x="1079612" y="1592796"/>
          <a:ext cx="6984775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2503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0B96BE-2332-4537-8D9D-3B4D8F85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436" y="260648"/>
            <a:ext cx="7067128" cy="418058"/>
          </a:xfrm>
        </p:spPr>
        <p:txBody>
          <a:bodyPr>
            <a:normAutofit fontScale="90000"/>
          </a:bodyPr>
          <a:lstStyle/>
          <a:p>
            <a:br>
              <a:rPr lang="sl-SI" sz="4400" dirty="0"/>
            </a:br>
            <a:r>
              <a:rPr lang="sl-SI" sz="2000" dirty="0"/>
              <a:t>Kakšne psihofizične učinke sproža prejem naročenega blaga iz spletne trgovine?</a:t>
            </a:r>
            <a:br>
              <a:rPr lang="sl-SI" sz="2000" dirty="0"/>
            </a:br>
            <a:endParaRPr lang="sl-SI" sz="2000" dirty="0"/>
          </a:p>
        </p:txBody>
      </p: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91419766-8336-4BFE-BFB5-83967FF2E77C}"/>
              </a:ext>
            </a:extLst>
          </p:cNvPr>
          <p:cNvGraphicFramePr/>
          <p:nvPr/>
        </p:nvGraphicFramePr>
        <p:xfrm>
          <a:off x="1295636" y="1843100"/>
          <a:ext cx="6552728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1122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934072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 Zasnova projekta</a:t>
            </a:r>
          </a:p>
        </p:txBody>
      </p:sp>
    </p:spTree>
    <p:extLst>
      <p:ext uri="{BB962C8B-B14F-4D97-AF65-F5344CB8AC3E}">
        <p14:creationId xmlns:p14="http://schemas.microsoft.com/office/powerpoint/2010/main" val="1575504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0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2.2. KVIZ: SPLETNO NAKUPOVANJE V PRIMERJAVI S FIZIČNIM NAKUPOVANJEM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467544" y="2414348"/>
            <a:ext cx="79208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l-SI" sz="2400" dirty="0"/>
              <a:t>Dne 18. 11. 2025 so dijaki SESGŠ, ŠC Kranj  reševali  kviz o spletnem nakupovanjem v primerjavi s fizičnim nakupovanjem, ki je bila dosegljiva na spletnem naslovu: </a:t>
            </a:r>
            <a:r>
              <a:rPr lang="sl-SI" sz="2400" u="sng" dirty="0">
                <a:hlinkClick r:id="rId2"/>
              </a:rPr>
              <a:t>https://ucilnice.arnes.si/mod/quiz/view.php?id=6555839</a:t>
            </a:r>
            <a:br>
              <a:rPr lang="sl-SI" sz="2400" dirty="0"/>
            </a:br>
            <a:endParaRPr lang="sl-SI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sl-SI" sz="2400" dirty="0"/>
              <a:t>Kviz je reševalo 37 reševalcev.</a:t>
            </a:r>
            <a:br>
              <a:rPr lang="sl-SI" sz="2400" dirty="0"/>
            </a:br>
            <a:r>
              <a:rPr lang="sl-SI" sz="2400" dirty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l-SI" sz="2400" dirty="0"/>
              <a:t>Reševalci so bili moški in ženske, od tega  60% žensk in 40% moških.</a:t>
            </a:r>
            <a:br>
              <a:rPr lang="sl-SI" sz="2400" dirty="0"/>
            </a:br>
            <a:r>
              <a:rPr lang="sl-SI" sz="2400" dirty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l-SI" sz="2400" dirty="0"/>
              <a:t>Starost reševalcev je bila od 15 do 19 let.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083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142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2.3 Rezultati </a:t>
            </a:r>
            <a:r>
              <a:rPr lang="sl-SI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KVIZa</a:t>
            </a:r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SPLETNO NAKUPOVANJEV PRIMERJAVI S FIZIČNIM NAKUPOVANJEM         </a:t>
            </a:r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CEBE4607-E11F-43A1-BC39-148D76CFFF13}"/>
              </a:ext>
            </a:extLst>
          </p:cNvPr>
          <p:cNvGraphicFramePr/>
          <p:nvPr/>
        </p:nvGraphicFramePr>
        <p:xfrm>
          <a:off x="0" y="1417638"/>
          <a:ext cx="9144000" cy="553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Slika 1">
            <a:extLst>
              <a:ext uri="{FF2B5EF4-FFF2-40B4-BE49-F238E27FC236}">
                <a16:creationId xmlns:a16="http://schemas.microsoft.com/office/drawing/2014/main" id="{173083FE-A311-45C4-8BCA-01433228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239909"/>
            <a:ext cx="7416824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0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827584" y="476672"/>
            <a:ext cx="7272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Reševalci kviza so zelo dobro odgovarjali na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kvizno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vprašanje, ki je bil tipa: kratek odgovor. Vprašanje se je glasilo: Kateri dejavnik je pri fizičnem nakupovanju običajno pomembnejši kot pri spletnem? Pravilen odgovor je bil: Možnost osebnega stika z izdelkom. Reševalci kviza so navajali naslednje odgovore: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Možnost osebnega stika z izdelkom,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1D18CCE-A25D-45E1-B35C-66C914395D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2197775"/>
            <a:ext cx="8280920" cy="22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67544" y="40466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Reševalci kviza so zelo dobro odgovarjali na 2.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kvizno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vprašanje tipa: Ujemanje. Pravilnih odgovorov je bilo malo več kot 70 %. Osnovno vprašanje se je glasilo: Katere so prednosti spletnega nakupovanja?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098A406-FDDB-4119-B7C9-072ED6901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42493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3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683568" y="548680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Na tretje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kvizno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vprašanje tipa Drži/Ne drži je bilo malo več kot 90 % pravilnih odgovorov. Pravilna trditev se je glasila: Prednost fizične trgovine je neposreden stik z izdelkom, kar pomeni, da kupec lahko izdelek vidi, prime, preizkusi in takoj oceni kakovost.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A08AD3-4D06-49E6-9035-EDC45AC9A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026008"/>
            <a:ext cx="8352928" cy="29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7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323528" y="4766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Na četrto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kvizno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vprašanje tipa Več izbir je bilo 78 % pravilnih odgovorov. Vprašanje se je glasilo: Kaj je glavna slabost spletnega nakupovanja v primerjavi s fizičnim?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BD39C8-4DB1-429F-ACB5-67387CC455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628801"/>
            <a:ext cx="87129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3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0" y="40466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Na zadnje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kvizno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vprašanje, ki je bil tipa Ugnezdeni odgovori, je bilo okoli 50 % pravilnih odgovorov. Trditev se je glasila: Preko spletnih strani lahko </a:t>
            </a:r>
            <a:r>
              <a:rPr lang="sl-SI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(enostavno; težko)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 najdemo najboljše ponudbe in </a:t>
            </a:r>
            <a:r>
              <a:rPr lang="sl-SI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(popuste).</a:t>
            </a: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Pri zadnjem odgovoru so reševalci kviza navajali: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Popuste 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CC42A3-7776-4A98-A215-715B1A8BF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3529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5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61997" y="2708920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Dne 2. 2. 2026 želim kupiti ženske elegantne hlače. Hlače morajo imeti naslednje lastnosti: 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Velikost S, visok pas, široke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Izbirala bom med naslednjimi artikli: 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HUGO široke hlače- </a:t>
            </a:r>
            <a:r>
              <a:rPr lang="sl-SI" sz="1800" dirty="0" err="1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JDY široke hlače- </a:t>
            </a:r>
            <a:r>
              <a:rPr lang="sl-SI" sz="1800" dirty="0" err="1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REARE BY LORENA REA široke hlače- </a:t>
            </a:r>
            <a:r>
              <a:rPr lang="sl-SI" sz="1800" dirty="0" err="1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Najprimernejše hlače za ženske bomo izbrali s pomočjo programa za </a:t>
            </a:r>
            <a:r>
              <a:rPr lang="sl-SI" sz="1800" dirty="0" err="1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večparametrsko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odločanje </a:t>
            </a:r>
            <a:r>
              <a:rPr lang="sl-SI" sz="1800" dirty="0" err="1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DEXi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1800" b="1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467544" y="332656"/>
            <a:ext cx="8507288" cy="20162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 4 IZBIRA NAJBOLJŠE MOŽNOSTI: KATERI IZDELEK KUPITI V SPLETNI TRGOVINI ABOUTYOU</a:t>
            </a:r>
          </a:p>
        </p:txBody>
      </p:sp>
    </p:spTree>
    <p:extLst>
      <p:ext uri="{BB962C8B-B14F-4D97-AF65-F5344CB8AC3E}">
        <p14:creationId xmlns:p14="http://schemas.microsoft.com/office/powerpoint/2010/main" val="426977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0471A19-BEBA-482B-A862-2DB92D07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2" y="764704"/>
            <a:ext cx="7766615" cy="5256584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4644008" y="3521166"/>
            <a:ext cx="4211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EKONOMSKE ZNAČILNOSTI: 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(cena, uporabnost, razpoložljivost informacij</a:t>
            </a:r>
            <a:r>
              <a:rPr lang="sl-SI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pogostost nakupa.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PSIHOLOŠKE ZNAČILNOSTI: 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osebne preference, okus, sladkost, videz</a:t>
            </a:r>
            <a:r>
              <a:rPr lang="sl-SI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vonj.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TEHNIČNE ZNAČILNOSTI: </a:t>
            </a: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sočnost, obstojnost in  kaloričnost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94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2.6 OPAZOVANJE: spletne trgovine cunja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18897"/>
            <a:ext cx="8676456" cy="54391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600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Kakšna je ponudba izdelkov na spletni trgovini Cunja?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Kako poteka nakupni proces na spletni trgovini Cunja?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Kakšni so pogoji dostave in vračila na spletni trgovini Cunja?</a:t>
            </a:r>
            <a:endParaRPr lang="sl-SI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1.1 Projektna zamisel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18864" y="1772816"/>
            <a:ext cx="8229600" cy="4608512"/>
          </a:xfrm>
        </p:spPr>
        <p:txBody>
          <a:bodyPr>
            <a:normAutofit/>
          </a:bodyPr>
          <a:lstStyle/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Katere so značilnosti nakupovanja prek spleta v Sloveniji, najbolj priljubljenih spletnih trgovin za nakup oblačil Answer.si, Cunja.si,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Zalando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Zara,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S.Oliver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AboutYou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Primark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Katere so značilnosti spletnega nakupovanja spletnega nakupovanja v primerjavi s klasičnim nakupovanjem med dijaki SESGŠ, vpliva spletnega nakupovanja na vsakdanje življenje dijakov SESGŠ in  psihofizičnega vpliva spletnega nakupovanja med dijaki SESGŠ? </a:t>
            </a: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Kakšno je znanje dijakov SESGŠ glede spletnega nakupovanja v primerjavi s fizičnem nakupovanjem, vpliva spletnega nakupovanja na vsakdanje življenje in psihofizičnega vpliva spletnega nakupovanja?</a:t>
            </a: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Kateri izdelek kupiti v spletni trgovini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AbouYou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Marolt Karin, v spletni trgovini  Zara za Tomše Laro in spletni trgovini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Zalando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Triller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8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67544" y="177281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30. 3. 2026 sem izdelovala puzle z naslovom: Vpliv spletnega nakupovanja na vsakdanje življenje, ki so dosegljive na spletnem naslovu:</a:t>
            </a:r>
          </a:p>
          <a:p>
            <a:r>
              <a:rPr lang="sl-SI" sz="2000" dirty="0">
                <a:hlinkClick r:id="rId2"/>
              </a:rPr>
              <a:t>https://sckr-my.sharepoint.com/:x:/g/personal/lara_tomse_sesgs_sckr_si/IQCHkDeDGWIBRpldVBpGvzRqAdsfSCbLYE6S0n6WTpWPdPE?e=lIBBFg</a:t>
            </a:r>
            <a:endParaRPr lang="sl-SI" sz="2000" dirty="0"/>
          </a:p>
          <a:p>
            <a:endParaRPr lang="sl-SI" sz="2000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467544" y="274638"/>
            <a:ext cx="8507288" cy="12101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2.5 puzle: VPLIV SPLETNEGA NAKUPOVANJA NA VSAKDANJE ŽIVLJENJE</a:t>
            </a:r>
          </a:p>
        </p:txBody>
      </p:sp>
    </p:spTree>
    <p:extLst>
      <p:ext uri="{BB962C8B-B14F-4D97-AF65-F5344CB8AC3E}">
        <p14:creationId xmlns:p14="http://schemas.microsoft.com/office/powerpoint/2010/main" val="1893879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DAE579C-4FD8-4135-A907-972A5DD217F4}"/>
              </a:ext>
            </a:extLst>
          </p:cNvPr>
          <p:cNvPicPr/>
          <p:nvPr/>
        </p:nvPicPr>
        <p:blipFill rotWithShape="1">
          <a:blip r:embed="rId2"/>
          <a:srcRect b="34142"/>
          <a:stretch/>
        </p:blipFill>
        <p:spPr>
          <a:xfrm>
            <a:off x="971600" y="188640"/>
            <a:ext cx="763284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53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9AD150C-681F-45B8-8CB3-AF5A63012A2E}"/>
              </a:ext>
            </a:extLst>
          </p:cNvPr>
          <p:cNvPicPr/>
          <p:nvPr/>
        </p:nvPicPr>
        <p:blipFill rotWithShape="1">
          <a:blip r:embed="rId2"/>
          <a:srcRect t="65272" r="20327"/>
          <a:stretch/>
        </p:blipFill>
        <p:spPr>
          <a:xfrm>
            <a:off x="467544" y="476672"/>
            <a:ext cx="756084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6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Autofit/>
          </a:bodyPr>
          <a:lstStyle/>
          <a:p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OpenAI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. 2026.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ChatGPT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. [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].</a:t>
            </a:r>
          </a:p>
          <a:p>
            <a:pPr marL="0" indent="0">
              <a:buNone/>
            </a:pP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     Razpoložljivost: https://chat.openai.com  (12. 1. 2026)</a:t>
            </a:r>
          </a:p>
          <a:p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AboutYou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2025 [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].</a:t>
            </a:r>
          </a:p>
          <a:p>
            <a:pPr marL="0" indent="0">
              <a:buNone/>
            </a:pP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Razporožljivost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l-SI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https://www.aboutyou.si/b/shop/about-you-60555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 (24. 2. 2026)</a:t>
            </a:r>
          </a:p>
          <a:p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Inditex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. 2025. Zara. [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].</a:t>
            </a:r>
          </a:p>
          <a:p>
            <a:pPr marL="0" indent="0">
              <a:buNone/>
            </a:pP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Razporožljivost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l-SI" sz="2000" dirty="0">
                <a:latin typeface="Times New Roman" pitchFamily="18" charset="0"/>
                <a:cs typeface="Times New Roman" pitchFamily="18" charset="0"/>
                <a:hlinkClick r:id="rId3"/>
              </a:rPr>
              <a:t>https://www.zara.com/si/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(24. 2. 2026)</a:t>
            </a:r>
          </a:p>
          <a:p>
            <a:pPr marL="0" indent="0">
              <a:buNone/>
            </a:pPr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aslov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 </a:t>
            </a:r>
            <a:r>
              <a:rPr lang="sl-SI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lITERATURA</a:t>
            </a:r>
            <a:endParaRPr lang="sl-SI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09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094000-3A97-48EB-A145-B45ECBF1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857500"/>
            <a:ext cx="7056784" cy="1143000"/>
          </a:xfrm>
        </p:spPr>
        <p:txBody>
          <a:bodyPr/>
          <a:lstStyle/>
          <a:p>
            <a:r>
              <a:rPr lang="sl-SI" dirty="0"/>
              <a:t>HVALA ZA VAŠO POZORNOST!</a:t>
            </a:r>
          </a:p>
        </p:txBody>
      </p:sp>
    </p:spTree>
    <p:extLst>
      <p:ext uri="{BB962C8B-B14F-4D97-AF65-F5344CB8AC3E}">
        <p14:creationId xmlns:p14="http://schemas.microsoft.com/office/powerpoint/2010/main" val="2377762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hlinkClick r:id="rId2" action="ppaction://hlinksldjump"/>
            <a:extLst>
              <a:ext uri="{FF2B5EF4-FFF2-40B4-BE49-F238E27FC236}">
                <a16:creationId xmlns:a16="http://schemas.microsoft.com/office/drawing/2014/main" id="{1E832492-731F-460A-8A75-AF6DECFC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4664"/>
            <a:ext cx="7956376" cy="32761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7A0A2F6-AAEF-4AE9-9FF6-6CA65DEC1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933056"/>
            <a:ext cx="7956376" cy="233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85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  <a:extLst>
              <a:ext uri="{FF2B5EF4-FFF2-40B4-BE49-F238E27FC236}">
                <a16:creationId xmlns:a16="http://schemas.microsoft.com/office/drawing/2014/main" id="{13715328-18F2-437E-8CA3-CA85383FA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8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  <a:extLst>
              <a:ext uri="{FF2B5EF4-FFF2-40B4-BE49-F238E27FC236}">
                <a16:creationId xmlns:a16="http://schemas.microsoft.com/office/drawing/2014/main" id="{3878A3B8-B14E-4BA3-841A-EE0AE0EA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8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hlinkClick r:id="rId2" action="ppaction://hlinksldjump"/>
            <a:extLst>
              <a:ext uri="{FF2B5EF4-FFF2-40B4-BE49-F238E27FC236}">
                <a16:creationId xmlns:a16="http://schemas.microsoft.com/office/drawing/2014/main" id="{7836BB4A-1610-4220-A478-3B94ED1D4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35" y="145442"/>
            <a:ext cx="6296127" cy="26330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10A76D8-15B9-49F0-B073-80250A7E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939" y="2893695"/>
            <a:ext cx="5652120" cy="38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1.2 NAMEN PROJEKTA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2880320"/>
          </a:xfrm>
        </p:spPr>
        <p:txBody>
          <a:bodyPr>
            <a:normAutofit/>
          </a:bodyPr>
          <a:lstStyle/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Boljše spoznati nakupovanje preko spleta s poudarkom na oblačilih. Analizirali pa smo tudi teoretična izhodišča spletnega nakupovanja v povezavi s fizičnim nakupovanjem.</a:t>
            </a:r>
          </a:p>
          <a:p>
            <a:pPr marL="0" indent="0">
              <a:buNone/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21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1.3 CILJI PROJEKTA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1886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projektu želimo doseči naslednje cilje: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Spoznati kupovanje prek spleta v Sloveniji,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Spoznati spletne trgovce z oblačili: Zara,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AboutYou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Ugotoviti mnenje dijakov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sesgš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glede spletnega nakupovanja v primerjavi s klasičnim nakupovanjem, vpliva spletnega nakupovanja na dijake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Sesgš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psihofizičnih vplivov spletnega nakupovanja na dijake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Sesgš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Preveriti znanje dijakov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Sesgš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glede spletnega nakupovanja v primerjavi s fizičnim nakupovanjem, vpliva spletnega nakupovanja na vsakdanje življenje, psihofizičnega vpliva spletnega nakupovanja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Določiti izdelek ki ga bomo kupili v spletni trgovini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AbouYou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Zara,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Zalando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Spoznati spletno trgovino Cunja</a:t>
            </a:r>
          </a:p>
          <a:p>
            <a:pPr marL="0" indent="0">
              <a:buNone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825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1.4 IZVEDENE AKTIVNOSTI</a:t>
            </a:r>
          </a:p>
        </p:txBody>
      </p:sp>
      <p:sp>
        <p:nvSpPr>
          <p:cNvPr id="5" name="PoljeZBesedilom 3"/>
          <p:cNvSpPr txBox="1"/>
          <p:nvPr/>
        </p:nvSpPr>
        <p:spPr>
          <a:xfrm>
            <a:off x="179512" y="1988840"/>
            <a:ext cx="9144000" cy="302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spcBef>
                <a:spcPct val="20000"/>
              </a:spcBef>
            </a:pPr>
            <a:r>
              <a:rPr lang="sl-SI" sz="1700" dirty="0">
                <a:latin typeface="Arial" panose="020B0604020202020204" pitchFamily="34" charset="0"/>
                <a:cs typeface="Arial" pitchFamily="34" charset="0"/>
              </a:rPr>
              <a:t>Analizi: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Kupovanje prek spleta v Sloveniji …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pPr lvl="0"/>
            <a:endParaRPr lang="sl-SI" sz="1700" dirty="0">
              <a:latin typeface="Arial" panose="020B0604020202020204" pitchFamily="34" charset="0"/>
              <a:cs typeface="Arial" pitchFamily="34" charset="0"/>
            </a:endParaRPr>
          </a:p>
          <a:p>
            <a:pPr lvl="0"/>
            <a:r>
              <a:rPr lang="sl-SI" sz="1700" dirty="0">
                <a:latin typeface="Arial" panose="020B0604020202020204" pitchFamily="34" charset="0"/>
                <a:cs typeface="Arial" pitchFamily="34" charset="0"/>
              </a:rPr>
              <a:t>Ankete: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Anketa: Spletno nakupovanje v primerjavi s klasičnim nakupovanjem med dijaki SESGŠ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Anketa: Vpliv spletnega nakupovanja na vsakdanje življenje dijakov SESGŠ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Anketa: Psihofizični vplivi spletnega nakupovanja na dijake SESGŠ</a:t>
            </a:r>
          </a:p>
          <a:p>
            <a:pPr lvl="0"/>
            <a:r>
              <a:rPr lang="sl-SI" sz="1700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lvl="0"/>
            <a:endParaRPr lang="sl-SI" dirty="0">
              <a:latin typeface="Arial" panose="020B0604020202020204" pitchFamily="34" charset="0"/>
              <a:cs typeface="Arial" pitchFamily="34" charset="0"/>
            </a:endParaRPr>
          </a:p>
          <a:p>
            <a:pPr lvl="0"/>
            <a:endParaRPr lang="sl-SI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2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189771-8F7F-402B-9325-34BAA7E8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>
                <a:latin typeface="Arial" panose="020B0604020202020204" pitchFamily="34" charset="0"/>
                <a:cs typeface="Arial" pitchFamily="34" charset="0"/>
              </a:rPr>
              <a:t>Kvizi: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Kviz: Spletno nakupovanje v primerjavi s fizičnim nakupovanjem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Kviz: Vpliv spletnega nakupovanja na vsakdanje življenje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Kviz: Psihofizični vpliv spletnega nakupovanja</a:t>
            </a:r>
          </a:p>
          <a:p>
            <a:endParaRPr lang="sl-SI" sz="1700" dirty="0">
              <a:latin typeface="Arial" panose="020B060402020202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sl-SI" sz="2200" dirty="0">
                <a:latin typeface="Arial" panose="020B0604020202020204" pitchFamily="34" charset="0"/>
                <a:cs typeface="Arial" pitchFamily="34" charset="0"/>
              </a:rPr>
              <a:t>Izbire najboljših možnosti s programom DEXI: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Izbira najboljše možnosti: Kateri izdelek kupiti v spletni trgovini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Aboutyou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Izbira najboljše možnosti: Kateri izdelek kupiti v spletni trgovini Zara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Izbira najboljše možnosti: Kateri izdelek kupiti v spletni trgovini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Zalando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sz="1700" dirty="0">
              <a:latin typeface="Arial" panose="020B0604020202020204" pitchFamily="34" charset="0"/>
              <a:cs typeface="Arial" pitchFamily="34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350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2EC6321-FEFD-46A0-BCED-6000C4F26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sl-SI" sz="1700" dirty="0">
                <a:latin typeface="Arial" panose="020B0604020202020204" pitchFamily="34" charset="0"/>
                <a:cs typeface="Arial" pitchFamily="34" charset="0"/>
              </a:rPr>
              <a:t>Opazovanje: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Opazovanje na spletu: Spletna trgovina Cunja</a:t>
            </a:r>
          </a:p>
          <a:p>
            <a:pPr marL="0" indent="0">
              <a:lnSpc>
                <a:spcPct val="80000"/>
              </a:lnSpc>
              <a:buNone/>
            </a:pPr>
            <a:endParaRPr lang="sl-SI" sz="1700" dirty="0">
              <a:latin typeface="Arial" panose="020B0604020202020204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l-SI" sz="1700" dirty="0" err="1">
                <a:latin typeface="Arial" panose="020B0604020202020204" pitchFamily="34" charset="0"/>
                <a:cs typeface="Arial" pitchFamily="34" charset="0"/>
              </a:rPr>
              <a:t>Puzle</a:t>
            </a:r>
            <a:r>
              <a:rPr lang="sl-SI" sz="1700" dirty="0"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Križanka: Spletno nakupovanje v primerjavi s fizičnim nakupovanjem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Križanka: Vpliv spletnega nakupovanja na vsakdanje življenje</a:t>
            </a: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Križanka: Psihofizični vpliv spletnega nakupovanja</a:t>
            </a:r>
            <a:endParaRPr lang="sl-SI" sz="1700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8864" y="2852936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 IZVEDBA PROJEKTA</a:t>
            </a:r>
          </a:p>
        </p:txBody>
      </p:sp>
    </p:spTree>
    <p:extLst>
      <p:ext uri="{BB962C8B-B14F-4D97-AF65-F5344CB8AC3E}">
        <p14:creationId xmlns:p14="http://schemas.microsoft.com/office/powerpoint/2010/main" val="144939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</TotalTime>
  <Words>1382</Words>
  <Application>Microsoft Office PowerPoint</Application>
  <PresentationFormat>Diaprojekcija na zaslonu (4:3)</PresentationFormat>
  <Paragraphs>142</Paragraphs>
  <Slides>38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38</vt:i4>
      </vt:variant>
    </vt:vector>
  </HeadingPairs>
  <TitlesOfParts>
    <vt:vector size="44" baseType="lpstr">
      <vt:lpstr>Aptos</vt:lpstr>
      <vt:lpstr>Arial</vt:lpstr>
      <vt:lpstr>Calibri</vt:lpstr>
      <vt:lpstr>Symbol</vt:lpstr>
      <vt:lpstr>Times New Roman</vt:lpstr>
      <vt:lpstr>Officeova tema</vt:lpstr>
      <vt:lpstr>NAKUPOVANJE PREK SPLETA S STRANI DIJAKOV SESGŠ</vt:lpstr>
      <vt:lpstr> 1 Zasnova projekta</vt:lpstr>
      <vt:lpstr>1.1 Projektna zamisel</vt:lpstr>
      <vt:lpstr>1.2 NAMEN PROJEKTA</vt:lpstr>
      <vt:lpstr>1.3 CILJI PROJEKTA</vt:lpstr>
      <vt:lpstr>1.4 IZVEDENE AKTIVNOSTI</vt:lpstr>
      <vt:lpstr>PowerPointova predstavitev</vt:lpstr>
      <vt:lpstr>PowerPointova predstavitev</vt:lpstr>
      <vt:lpstr>2 IZVEDBA PROJEKTA</vt:lpstr>
      <vt:lpstr>2.1 KUPOVANJE PREK SPLETA V SLOVENIJI</vt:lpstr>
      <vt:lpstr>PowerPointova predstavitev</vt:lpstr>
      <vt:lpstr> 2.2 anketa: PSIHOFIZIČNI VPLIV SPLETNEGA NAKUPOVANJA NA DIJAKE SESGŠ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Kakšne psihofizične učinke sproža prejem naročenega blaga iz spletne trgovine? </vt:lpstr>
      <vt:lpstr>  2.2. KVIZ: SPLETNO NAKUPOVANJE V PRIMERJAVI S FIZIČNIM NAKUPOVANJEM</vt:lpstr>
      <vt:lpstr>2.3 Rezultati KVIZa: SPLETNO NAKUPOVANJEV PRIMERJAVI S FIZIČNIM NAKUPOVANJEM    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2.6 OPAZOVANJE: spletne trgovine cunja</vt:lpstr>
      <vt:lpstr>PowerPointova predstavitev</vt:lpstr>
      <vt:lpstr>PowerPointova predstavitev</vt:lpstr>
      <vt:lpstr>PowerPointova predstavitev</vt:lpstr>
      <vt:lpstr>3 lITERATURA</vt:lpstr>
      <vt:lpstr>HVALA ZA VAŠO POZORNOST!</vt:lpstr>
      <vt:lpstr>PowerPointova predstavitev</vt:lpstr>
      <vt:lpstr>PowerPointova predstavitev</vt:lpstr>
      <vt:lpstr>PowerPointova predstavitev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USPEŠNOST FIRME APPLE</dc:title>
  <dc:creator>Uporabnik</dc:creator>
  <cp:lastModifiedBy>Uporabnik</cp:lastModifiedBy>
  <cp:revision>335</cp:revision>
  <cp:lastPrinted>2014-03-28T10:12:15Z</cp:lastPrinted>
  <dcterms:created xsi:type="dcterms:W3CDTF">2013-03-21T09:49:01Z</dcterms:created>
  <dcterms:modified xsi:type="dcterms:W3CDTF">2026-05-25T07:41:38Z</dcterms:modified>
</cp:coreProperties>
</file>