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6" r:id="rId3"/>
    <p:sldId id="277" r:id="rId4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DB49FF"/>
    <a:srgbClr val="FFDC73"/>
    <a:srgbClr val="FF0000"/>
    <a:srgbClr val="000000"/>
    <a:srgbClr val="CC9900"/>
    <a:srgbClr val="CC3300"/>
    <a:srgbClr val="99FF33"/>
    <a:srgbClr val="00CC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2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8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977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147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86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77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8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205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721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91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727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6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D8D4F-DAC3-467C-8602-E6F73747F42A}" type="datetimeFigureOut">
              <a:rPr lang="sl-SI" smtClean="0"/>
              <a:t>18. 03. 2024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524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FAC1AD2-098B-4122-99FB-882B63574FB9}"/>
              </a:ext>
            </a:extLst>
          </p:cNvPr>
          <p:cNvSpPr txBox="1"/>
          <p:nvPr/>
        </p:nvSpPr>
        <p:spPr>
          <a:xfrm>
            <a:off x="833404" y="3076436"/>
            <a:ext cx="5532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ODIGRAVANJE V BRIDŽU</a:t>
            </a:r>
          </a:p>
        </p:txBody>
      </p:sp>
    </p:spTree>
    <p:extLst>
      <p:ext uri="{BB962C8B-B14F-4D97-AF65-F5344CB8AC3E}">
        <p14:creationId xmlns:p14="http://schemas.microsoft.com/office/powerpoint/2010/main" val="2076956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007D95BA-9E7C-4547-9DE7-3300F0E06397}"/>
              </a:ext>
            </a:extLst>
          </p:cNvPr>
          <p:cNvSpPr txBox="1"/>
          <p:nvPr/>
        </p:nvSpPr>
        <p:spPr>
          <a:xfrm>
            <a:off x="2963725" y="3311046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A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37CB6AB1-5507-4A5F-964C-B4F6903B526C}"/>
              </a:ext>
            </a:extLst>
          </p:cNvPr>
          <p:cNvSpPr txBox="1"/>
          <p:nvPr/>
        </p:nvSpPr>
        <p:spPr>
          <a:xfrm>
            <a:off x="878217" y="445038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K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936102AE-1815-4BBF-BFCA-36B4045010A3}"/>
              </a:ext>
            </a:extLst>
          </p:cNvPr>
          <p:cNvSpPr txBox="1"/>
          <p:nvPr/>
        </p:nvSpPr>
        <p:spPr>
          <a:xfrm>
            <a:off x="3218688" y="3303362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Q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329DC1A-E872-4DF2-9FD5-48C9DA8EDC4C}"/>
              </a:ext>
            </a:extLst>
          </p:cNvPr>
          <p:cNvSpPr txBox="1"/>
          <p:nvPr/>
        </p:nvSpPr>
        <p:spPr>
          <a:xfrm>
            <a:off x="3126495" y="668011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J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16B2F44-3323-496D-8E94-63FB93DB30A0}"/>
              </a:ext>
            </a:extLst>
          </p:cNvPr>
          <p:cNvSpPr txBox="1"/>
          <p:nvPr/>
        </p:nvSpPr>
        <p:spPr>
          <a:xfrm>
            <a:off x="3280022" y="6680408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T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06CE99AC-D87D-4F77-8B41-937855F0981F}"/>
              </a:ext>
            </a:extLst>
          </p:cNvPr>
          <p:cNvSpPr txBox="1"/>
          <p:nvPr/>
        </p:nvSpPr>
        <p:spPr>
          <a:xfrm>
            <a:off x="3709048" y="3318727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8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07D3594E-6B52-476C-8B1A-F1F0377E12E0}"/>
              </a:ext>
            </a:extLst>
          </p:cNvPr>
          <p:cNvSpPr txBox="1"/>
          <p:nvPr/>
        </p:nvSpPr>
        <p:spPr>
          <a:xfrm>
            <a:off x="3901216" y="3320638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7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3D38305-4A72-4865-9557-F2737BB1995F}"/>
              </a:ext>
            </a:extLst>
          </p:cNvPr>
          <p:cNvSpPr txBox="1"/>
          <p:nvPr/>
        </p:nvSpPr>
        <p:spPr>
          <a:xfrm>
            <a:off x="6010915" y="4548555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6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37CD82-5826-4D54-824E-E982B8783BD2}"/>
              </a:ext>
            </a:extLst>
          </p:cNvPr>
          <p:cNvSpPr txBox="1"/>
          <p:nvPr/>
        </p:nvSpPr>
        <p:spPr>
          <a:xfrm>
            <a:off x="3500903" y="6682153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5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33EA9533-D044-41F4-8A3B-C6A245B7E915}"/>
              </a:ext>
            </a:extLst>
          </p:cNvPr>
          <p:cNvSpPr txBox="1"/>
          <p:nvPr/>
        </p:nvSpPr>
        <p:spPr>
          <a:xfrm>
            <a:off x="6010915" y="4897556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4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E827B07A-D576-4D17-A836-A4AF22EAC190}"/>
              </a:ext>
            </a:extLst>
          </p:cNvPr>
          <p:cNvSpPr txBox="1"/>
          <p:nvPr/>
        </p:nvSpPr>
        <p:spPr>
          <a:xfrm>
            <a:off x="6010915" y="5184013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3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57471F46-4611-4698-8F36-4F6B770D88E8}"/>
              </a:ext>
            </a:extLst>
          </p:cNvPr>
          <p:cNvSpPr txBox="1"/>
          <p:nvPr/>
        </p:nvSpPr>
        <p:spPr>
          <a:xfrm>
            <a:off x="889481" y="481310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2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65C77D8-7D6C-49BE-8343-D720B037C6B3}"/>
              </a:ext>
            </a:extLst>
          </p:cNvPr>
          <p:cNvSpPr txBox="1"/>
          <p:nvPr/>
        </p:nvSpPr>
        <p:spPr>
          <a:xfrm>
            <a:off x="889480" y="5161270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F6CDBF8F-C83E-4925-8736-6CFD869FE23B}"/>
              </a:ext>
            </a:extLst>
          </p:cNvPr>
          <p:cNvSpPr txBox="1"/>
          <p:nvPr/>
        </p:nvSpPr>
        <p:spPr>
          <a:xfrm>
            <a:off x="3721784" y="6688135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4B1281B4-5D3E-4146-8BC6-2353D9B34B44}"/>
              </a:ext>
            </a:extLst>
          </p:cNvPr>
          <p:cNvSpPr txBox="1"/>
          <p:nvPr/>
        </p:nvSpPr>
        <p:spPr>
          <a:xfrm>
            <a:off x="6010914" y="5470470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116DCBBD-1752-42F0-A4D6-EE4952C1EC8A}"/>
              </a:ext>
            </a:extLst>
          </p:cNvPr>
          <p:cNvSpPr txBox="1"/>
          <p:nvPr/>
        </p:nvSpPr>
        <p:spPr>
          <a:xfrm>
            <a:off x="3493219" y="3318728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9</a:t>
            </a:r>
          </a:p>
        </p:txBody>
      </p:sp>
      <p:sp>
        <p:nvSpPr>
          <p:cNvPr id="89" name="PoljeZBesedilom 88">
            <a:extLst>
              <a:ext uri="{FF2B5EF4-FFF2-40B4-BE49-F238E27FC236}">
                <a16:creationId xmlns:a16="http://schemas.microsoft.com/office/drawing/2014/main" id="{5159D0D3-CFB2-4FC1-9E23-9AA52CA35B2F}"/>
              </a:ext>
            </a:extLst>
          </p:cNvPr>
          <p:cNvSpPr txBox="1"/>
          <p:nvPr/>
        </p:nvSpPr>
        <p:spPr>
          <a:xfrm>
            <a:off x="3949968" y="667617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90" name="PoljeZBesedilom 89">
            <a:extLst>
              <a:ext uri="{FF2B5EF4-FFF2-40B4-BE49-F238E27FC236}">
                <a16:creationId xmlns:a16="http://schemas.microsoft.com/office/drawing/2014/main" id="{9C5000A0-91DA-46B6-9650-06E8B3FB9842}"/>
              </a:ext>
            </a:extLst>
          </p:cNvPr>
          <p:cNvSpPr txBox="1"/>
          <p:nvPr/>
        </p:nvSpPr>
        <p:spPr>
          <a:xfrm>
            <a:off x="6010913" y="5756927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91" name="PoljeZBesedilom 90">
            <a:extLst>
              <a:ext uri="{FF2B5EF4-FFF2-40B4-BE49-F238E27FC236}">
                <a16:creationId xmlns:a16="http://schemas.microsoft.com/office/drawing/2014/main" id="{D4C1973B-FB04-4D5D-98A8-C10AD90D2A31}"/>
              </a:ext>
            </a:extLst>
          </p:cNvPr>
          <p:cNvSpPr txBox="1"/>
          <p:nvPr/>
        </p:nvSpPr>
        <p:spPr>
          <a:xfrm>
            <a:off x="871657" y="5464303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92" name="PoljeZBesedilom 91">
            <a:extLst>
              <a:ext uri="{FF2B5EF4-FFF2-40B4-BE49-F238E27FC236}">
                <a16:creationId xmlns:a16="http://schemas.microsoft.com/office/drawing/2014/main" id="{56C3CEFC-AA0A-4823-A0AF-73C7AABC6F0B}"/>
              </a:ext>
            </a:extLst>
          </p:cNvPr>
          <p:cNvSpPr txBox="1"/>
          <p:nvPr/>
        </p:nvSpPr>
        <p:spPr>
          <a:xfrm>
            <a:off x="889480" y="578042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X</a:t>
            </a:r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885B036C-7A57-479F-B1AE-99D394998EF9}"/>
              </a:ext>
            </a:extLst>
          </p:cNvPr>
          <p:cNvSpPr txBox="1"/>
          <p:nvPr/>
        </p:nvSpPr>
        <p:spPr>
          <a:xfrm>
            <a:off x="2068553" y="4244836"/>
            <a:ext cx="15967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LEGENDA BARV KART:</a:t>
            </a:r>
          </a:p>
          <a:p>
            <a:r>
              <a:rPr lang="sl-SI" sz="1100" dirty="0"/>
              <a:t>♠ črna barva</a:t>
            </a:r>
          </a:p>
          <a:p>
            <a:r>
              <a:rPr lang="sl-SI" sz="1100" dirty="0"/>
              <a:t>♥ </a:t>
            </a:r>
            <a:r>
              <a:rPr lang="sl-SI" sz="1100" dirty="0">
                <a:solidFill>
                  <a:srgbClr val="FF0000"/>
                </a:solidFill>
              </a:rPr>
              <a:t>rdeča barva</a:t>
            </a:r>
            <a:br>
              <a:rPr lang="sl-SI" sz="1100" dirty="0"/>
            </a:br>
            <a:r>
              <a:rPr lang="sl-SI" sz="1100" dirty="0"/>
              <a:t>♣ </a:t>
            </a:r>
            <a:r>
              <a:rPr lang="sl-SI" sz="1100" dirty="0">
                <a:solidFill>
                  <a:srgbClr val="C0C0C0"/>
                </a:solidFill>
              </a:rPr>
              <a:t>siva barva</a:t>
            </a:r>
            <a:br>
              <a:rPr lang="sl-SI" sz="1100" dirty="0"/>
            </a:br>
            <a:r>
              <a:rPr lang="sl-SI" sz="1100" dirty="0">
                <a:solidFill>
                  <a:srgbClr val="FF0000"/>
                </a:solidFill>
              </a:rPr>
              <a:t>♦ </a:t>
            </a:r>
            <a:r>
              <a:rPr lang="sl-SI" sz="1100" dirty="0">
                <a:solidFill>
                  <a:srgbClr val="FF9900"/>
                </a:solidFill>
              </a:rPr>
              <a:t>oranžna barva</a:t>
            </a:r>
            <a:br>
              <a:rPr lang="sl-SI" sz="1100" dirty="0">
                <a:solidFill>
                  <a:srgbClr val="FF9900"/>
                </a:solidFill>
              </a:rPr>
            </a:br>
            <a:r>
              <a:rPr lang="sl-SI" sz="1100" dirty="0">
                <a:solidFill>
                  <a:srgbClr val="FF9900"/>
                </a:solidFill>
              </a:rPr>
              <a:t> </a:t>
            </a:r>
            <a:r>
              <a:rPr lang="sl-SI" sz="1200" b="1" dirty="0"/>
              <a:t>X</a:t>
            </a:r>
            <a:r>
              <a:rPr lang="sl-SI" sz="1100" dirty="0"/>
              <a:t> odmet</a:t>
            </a:r>
          </a:p>
        </p:txBody>
      </p:sp>
      <p:sp>
        <p:nvSpPr>
          <p:cNvPr id="94" name="PoljeZBesedilom 93">
            <a:extLst>
              <a:ext uri="{FF2B5EF4-FFF2-40B4-BE49-F238E27FC236}">
                <a16:creationId xmlns:a16="http://schemas.microsoft.com/office/drawing/2014/main" id="{4389F2DE-79DF-4F5B-B95D-78DA5CE2EC9E}"/>
              </a:ext>
            </a:extLst>
          </p:cNvPr>
          <p:cNvSpPr txBox="1"/>
          <p:nvPr/>
        </p:nvSpPr>
        <p:spPr>
          <a:xfrm>
            <a:off x="4144372" y="4239889"/>
            <a:ext cx="1213582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BARVA VZETKA:</a:t>
            </a:r>
            <a:br>
              <a:rPr lang="sl-SI" sz="1200" b="1" dirty="0"/>
            </a:br>
            <a: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1. vzetek</a:t>
            </a:r>
            <a:b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2. vzetek</a:t>
            </a:r>
            <a:b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CC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3. vzetek</a:t>
            </a:r>
            <a:b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FF99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4. vzetek</a:t>
            </a:r>
          </a:p>
          <a:p>
            <a:r>
              <a:rPr lang="sl-SI" sz="9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5. vzetek</a:t>
            </a:r>
            <a:br>
              <a:rPr lang="sl-SI" sz="9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6.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7.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66CC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8. vzetek</a:t>
            </a:r>
            <a:br>
              <a:rPr lang="sl-SI" sz="900" b="1" dirty="0">
                <a:solidFill>
                  <a:srgbClr val="66CC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00CC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</a:t>
            </a:r>
            <a:r>
              <a:rPr lang="sl-SI" sz="900" b="1" dirty="0">
                <a:solidFill>
                  <a:srgbClr val="FF99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900" b="1" dirty="0">
                <a:solidFill>
                  <a:srgbClr val="00CC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vzetek</a:t>
            </a:r>
          </a:p>
          <a:p>
            <a:r>
              <a:rPr lang="sl-SI" sz="900" b="1" dirty="0">
                <a:solidFill>
                  <a:srgbClr val="99FF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</a:t>
            </a:r>
            <a:r>
              <a:rPr lang="sl-SI" sz="9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900" b="1" dirty="0">
                <a:solidFill>
                  <a:srgbClr val="99FF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vzetek</a:t>
            </a:r>
            <a:br>
              <a:rPr lang="sl-SI" sz="9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11.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CC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12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latin typeface="Calibri" panose="020F0502020204030204" pitchFamily="34" charset="0"/>
                <a:cs typeface="Calibri" panose="020F0502020204030204" pitchFamily="34" charset="0"/>
              </a:rPr>
              <a:t>● 13. vzetek</a:t>
            </a:r>
            <a:endParaRPr lang="sl-SI" sz="900" b="1" dirty="0"/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39AA5701-C545-4C5E-89A9-DC8566EAC8BA}"/>
              </a:ext>
            </a:extLst>
          </p:cNvPr>
          <p:cNvSpPr txBox="1"/>
          <p:nvPr/>
        </p:nvSpPr>
        <p:spPr>
          <a:xfrm>
            <a:off x="2052437" y="5306686"/>
            <a:ext cx="15232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sl-SI" sz="1000" dirty="0">
                <a:highlight>
                  <a:srgbClr val="FF9900"/>
                </a:highlight>
              </a:rPr>
              <a:t>Kontrakt (zapiši spodaj!):</a:t>
            </a:r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4B62CE8F-E9FA-4684-BE3D-C9271900AA5C}"/>
              </a:ext>
            </a:extLst>
          </p:cNvPr>
          <p:cNvSpPr txBox="1"/>
          <p:nvPr/>
        </p:nvSpPr>
        <p:spPr>
          <a:xfrm>
            <a:off x="2129446" y="5475983"/>
            <a:ext cx="509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800" b="1" dirty="0"/>
              <a:t>X ♠</a:t>
            </a:r>
            <a:br>
              <a:rPr lang="sl-SI" sz="800" b="1" dirty="0"/>
            </a:br>
            <a:r>
              <a:rPr lang="sl-SI" sz="800" b="1" dirty="0"/>
              <a:t>X ♥</a:t>
            </a:r>
            <a:br>
              <a:rPr lang="sl-SI" sz="800" b="1" dirty="0"/>
            </a:br>
            <a:r>
              <a:rPr lang="sl-SI" sz="800" b="1" dirty="0"/>
              <a:t>X ♣</a:t>
            </a:r>
            <a:br>
              <a:rPr lang="sl-SI" sz="800" b="1" dirty="0"/>
            </a:br>
            <a:r>
              <a:rPr lang="sl-SI" sz="800" b="1" dirty="0"/>
              <a:t>X ♦</a:t>
            </a:r>
          </a:p>
          <a:p>
            <a:r>
              <a:rPr lang="sl-SI" sz="800" b="1" dirty="0"/>
              <a:t>3 NT (S)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8D0D5A59-26C8-424B-8B98-A937AB75FB69}"/>
              </a:ext>
            </a:extLst>
          </p:cNvPr>
          <p:cNvSpPr txBox="1"/>
          <p:nvPr/>
        </p:nvSpPr>
        <p:spPr>
          <a:xfrm>
            <a:off x="353152" y="49689"/>
            <a:ext cx="649300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300" b="1" dirty="0"/>
              <a:t>1. naloga</a:t>
            </a:r>
            <a:r>
              <a:rPr lang="sl-SI" sz="1300" dirty="0"/>
              <a:t>: Oglejte si spodnjo sliko. V pikovi barvi imate razporejene karte glede na igralce, ki nosijo imena South (S), West (W), N (North) in East (E) (Glejte modre krogce s črkami!). Skupaj igrata NS in EW. Posamezne figure imajo naslednje točke:</a:t>
            </a:r>
            <a:br>
              <a:rPr lang="sl-SI" sz="1300" dirty="0"/>
            </a:br>
            <a:r>
              <a:rPr lang="sl-SI" sz="1300" dirty="0"/>
              <a:t>- A (As) prinaša 4 točke;</a:t>
            </a:r>
            <a:br>
              <a:rPr lang="sl-SI" sz="1300" dirty="0"/>
            </a:br>
            <a:r>
              <a:rPr lang="sl-SI" sz="1300" dirty="0"/>
              <a:t>- K (Kralj) prinaša 3 točke;</a:t>
            </a:r>
            <a:br>
              <a:rPr lang="sl-SI" sz="1300" dirty="0"/>
            </a:br>
            <a:r>
              <a:rPr lang="sl-SI" sz="1300" dirty="0"/>
              <a:t>- Q (Dama) prinaša 2 točki;</a:t>
            </a:r>
          </a:p>
          <a:p>
            <a:r>
              <a:rPr lang="sl-SI" sz="1300" dirty="0"/>
              <a:t>- J (Fant, Jack) prinaša 1 točko;</a:t>
            </a:r>
            <a:br>
              <a:rPr lang="sl-SI" sz="1300" dirty="0"/>
            </a:br>
            <a:r>
              <a:rPr lang="sl-SI" sz="1300" dirty="0"/>
              <a:t>- številčne karte od T do 2 ne prinašajo točk</a:t>
            </a:r>
          </a:p>
          <a:p>
            <a:pPr marL="285750" indent="-285750">
              <a:buFontTx/>
              <a:buChar char="-"/>
            </a:pPr>
            <a:endParaRPr lang="sl-SI" sz="1300" dirty="0"/>
          </a:p>
          <a:p>
            <a:r>
              <a:rPr lang="sl-SI" sz="1300" dirty="0"/>
              <a:t>Odgovorite na spodnja vprašanja, da jih napišete na desno stran vprašanja!</a:t>
            </a:r>
            <a:br>
              <a:rPr lang="sl-SI" sz="1300" dirty="0"/>
            </a:br>
            <a:r>
              <a:rPr lang="sl-SI" sz="1300" dirty="0"/>
              <a:t>1. Koliko točk ima South (S)?</a:t>
            </a:r>
            <a:br>
              <a:rPr lang="sl-SI" sz="1300" dirty="0"/>
            </a:br>
            <a:r>
              <a:rPr lang="sl-SI" sz="1300" dirty="0"/>
              <a:t>2. Koliko točk ima West (W)?</a:t>
            </a:r>
            <a:br>
              <a:rPr lang="sl-SI" sz="1300" dirty="0"/>
            </a:br>
            <a:r>
              <a:rPr lang="sl-SI" sz="1300" dirty="0"/>
              <a:t>3. Koliko točk ima North (N)?</a:t>
            </a:r>
            <a:br>
              <a:rPr lang="sl-SI" sz="1300" dirty="0"/>
            </a:br>
            <a:r>
              <a:rPr lang="sl-SI" sz="1300" dirty="0"/>
              <a:t>4. Koliko točk ima East (E)?</a:t>
            </a:r>
          </a:p>
          <a:p>
            <a:r>
              <a:rPr lang="sl-SI" sz="1300" dirty="0"/>
              <a:t>5. Koliko točk imata skupaj NS?</a:t>
            </a:r>
          </a:p>
          <a:p>
            <a:r>
              <a:rPr lang="sl-SI" sz="1300" dirty="0"/>
              <a:t>6. Koliko točk imata skupaj EW?</a:t>
            </a:r>
            <a:endParaRPr lang="sl-SI" sz="1400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E6A3EB17-0C15-46F5-94CF-3D6017320BF6}"/>
              </a:ext>
            </a:extLst>
          </p:cNvPr>
          <p:cNvGrpSpPr/>
          <p:nvPr/>
        </p:nvGrpSpPr>
        <p:grpSpPr>
          <a:xfrm>
            <a:off x="1335706" y="3828412"/>
            <a:ext cx="4663649" cy="2919064"/>
            <a:chOff x="1335706" y="3828412"/>
            <a:chExt cx="4663649" cy="2919064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338033" y="3830176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3" name="Elipsa 2">
              <a:extLst>
                <a:ext uri="{FF2B5EF4-FFF2-40B4-BE49-F238E27FC236}">
                  <a16:creationId xmlns:a16="http://schemas.microsoft.com/office/drawing/2014/main" id="{F40B6B30-18B9-477A-9F0A-16D7FA749376}"/>
                </a:ext>
              </a:extLst>
            </p:cNvPr>
            <p:cNvSpPr/>
            <p:nvPr/>
          </p:nvSpPr>
          <p:spPr>
            <a:xfrm>
              <a:off x="3573823" y="3828412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101" name="Elipsa 100">
              <a:extLst>
                <a:ext uri="{FF2B5EF4-FFF2-40B4-BE49-F238E27FC236}">
                  <a16:creationId xmlns:a16="http://schemas.microsoft.com/office/drawing/2014/main" id="{649C3C6C-30D3-4212-AC2A-1BD8A680C940}"/>
                </a:ext>
              </a:extLst>
            </p:cNvPr>
            <p:cNvSpPr/>
            <p:nvPr/>
          </p:nvSpPr>
          <p:spPr>
            <a:xfrm>
              <a:off x="3557304" y="654666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102" name="Elipsa 101">
              <a:extLst>
                <a:ext uri="{FF2B5EF4-FFF2-40B4-BE49-F238E27FC236}">
                  <a16:creationId xmlns:a16="http://schemas.microsoft.com/office/drawing/2014/main" id="{7C7EB8B6-C796-4357-9BA0-FC70E29608A2}"/>
                </a:ext>
              </a:extLst>
            </p:cNvPr>
            <p:cNvSpPr/>
            <p:nvPr/>
          </p:nvSpPr>
          <p:spPr>
            <a:xfrm>
              <a:off x="1335706" y="517998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700" dirty="0"/>
                <a:t>W</a:t>
              </a:r>
            </a:p>
          </p:txBody>
        </p:sp>
        <p:sp>
          <p:nvSpPr>
            <p:cNvPr id="103" name="Elipsa 102">
              <a:extLst>
                <a:ext uri="{FF2B5EF4-FFF2-40B4-BE49-F238E27FC236}">
                  <a16:creationId xmlns:a16="http://schemas.microsoft.com/office/drawing/2014/main" id="{EB3D575F-6C24-4EB4-9ACF-81AEB1140E35}"/>
                </a:ext>
              </a:extLst>
            </p:cNvPr>
            <p:cNvSpPr/>
            <p:nvPr/>
          </p:nvSpPr>
          <p:spPr>
            <a:xfrm>
              <a:off x="5801355" y="51792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7966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007D95BA-9E7C-4547-9DE7-3300F0E06397}"/>
              </a:ext>
            </a:extLst>
          </p:cNvPr>
          <p:cNvSpPr txBox="1"/>
          <p:nvPr/>
        </p:nvSpPr>
        <p:spPr>
          <a:xfrm>
            <a:off x="2817729" y="251959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123"/>
            </a:lvl1pPr>
          </a:lstStyle>
          <a:p>
            <a:r>
              <a:rPr lang="sl-SI" dirty="0"/>
              <a:t>A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37CB6AB1-5507-4A5F-964C-B4F6903B526C}"/>
              </a:ext>
            </a:extLst>
          </p:cNvPr>
          <p:cNvSpPr txBox="1"/>
          <p:nvPr/>
        </p:nvSpPr>
        <p:spPr>
          <a:xfrm>
            <a:off x="878217" y="3505249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K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936102AE-1815-4BBF-BFCA-36B4045010A3}"/>
              </a:ext>
            </a:extLst>
          </p:cNvPr>
          <p:cNvSpPr txBox="1"/>
          <p:nvPr/>
        </p:nvSpPr>
        <p:spPr>
          <a:xfrm>
            <a:off x="3079443" y="251959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123"/>
            </a:lvl1pPr>
          </a:lstStyle>
          <a:p>
            <a:r>
              <a:rPr lang="sl-SI" dirty="0"/>
              <a:t>Q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329DC1A-E872-4DF2-9FD5-48C9DA8EDC4C}"/>
              </a:ext>
            </a:extLst>
          </p:cNvPr>
          <p:cNvSpPr txBox="1"/>
          <p:nvPr/>
        </p:nvSpPr>
        <p:spPr>
          <a:xfrm>
            <a:off x="2957447" y="5880978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J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16B2F44-3323-496D-8E94-63FB93DB30A0}"/>
              </a:ext>
            </a:extLst>
          </p:cNvPr>
          <p:cNvSpPr txBox="1"/>
          <p:nvPr/>
        </p:nvSpPr>
        <p:spPr>
          <a:xfrm>
            <a:off x="3110974" y="5881272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T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06CE99AC-D87D-4F77-8B41-937855F0981F}"/>
              </a:ext>
            </a:extLst>
          </p:cNvPr>
          <p:cNvSpPr txBox="1"/>
          <p:nvPr/>
        </p:nvSpPr>
        <p:spPr>
          <a:xfrm>
            <a:off x="3831120" y="2527278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8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07D3594E-6B52-476C-8B1A-F1F0377E12E0}"/>
              </a:ext>
            </a:extLst>
          </p:cNvPr>
          <p:cNvSpPr txBox="1"/>
          <p:nvPr/>
        </p:nvSpPr>
        <p:spPr>
          <a:xfrm>
            <a:off x="3609959" y="251959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7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3D38305-4A72-4865-9557-F2737BB1995F}"/>
              </a:ext>
            </a:extLst>
          </p:cNvPr>
          <p:cNvSpPr txBox="1"/>
          <p:nvPr/>
        </p:nvSpPr>
        <p:spPr>
          <a:xfrm>
            <a:off x="6010915" y="3749419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6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37CD82-5826-4D54-824E-E982B8783BD2}"/>
              </a:ext>
            </a:extLst>
          </p:cNvPr>
          <p:cNvSpPr txBox="1"/>
          <p:nvPr/>
        </p:nvSpPr>
        <p:spPr>
          <a:xfrm>
            <a:off x="3331855" y="5883017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5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33EA9533-D044-41F4-8A3B-C6A245B7E915}"/>
              </a:ext>
            </a:extLst>
          </p:cNvPr>
          <p:cNvSpPr txBox="1"/>
          <p:nvPr/>
        </p:nvSpPr>
        <p:spPr>
          <a:xfrm>
            <a:off x="6003469" y="4094479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4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E827B07A-D576-4D17-A836-A4AF22EAC190}"/>
              </a:ext>
            </a:extLst>
          </p:cNvPr>
          <p:cNvSpPr txBox="1"/>
          <p:nvPr/>
        </p:nvSpPr>
        <p:spPr>
          <a:xfrm>
            <a:off x="6010915" y="4384877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3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57471F46-4611-4698-8F36-4F6B770D88E8}"/>
              </a:ext>
            </a:extLst>
          </p:cNvPr>
          <p:cNvSpPr txBox="1"/>
          <p:nvPr/>
        </p:nvSpPr>
        <p:spPr>
          <a:xfrm>
            <a:off x="889481" y="3867969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2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65C77D8-7D6C-49BE-8343-D720B037C6B3}"/>
              </a:ext>
            </a:extLst>
          </p:cNvPr>
          <p:cNvSpPr txBox="1"/>
          <p:nvPr/>
        </p:nvSpPr>
        <p:spPr>
          <a:xfrm>
            <a:off x="889480" y="4216138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F6CDBF8F-C83E-4925-8736-6CFD869FE23B}"/>
              </a:ext>
            </a:extLst>
          </p:cNvPr>
          <p:cNvSpPr txBox="1"/>
          <p:nvPr/>
        </p:nvSpPr>
        <p:spPr>
          <a:xfrm>
            <a:off x="3559567" y="5907766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4B1281B4-5D3E-4146-8BC6-2353D9B34B44}"/>
              </a:ext>
            </a:extLst>
          </p:cNvPr>
          <p:cNvSpPr txBox="1"/>
          <p:nvPr/>
        </p:nvSpPr>
        <p:spPr>
          <a:xfrm>
            <a:off x="6010914" y="467133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C000"/>
                </a:solidFill>
              </a:rPr>
              <a:t>6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116DCBBD-1752-42F0-A4D6-EE4952C1EC8A}"/>
              </a:ext>
            </a:extLst>
          </p:cNvPr>
          <p:cNvSpPr txBox="1"/>
          <p:nvPr/>
        </p:nvSpPr>
        <p:spPr>
          <a:xfrm>
            <a:off x="3410175" y="2514470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/>
              <a:t>9</a:t>
            </a:r>
          </a:p>
        </p:txBody>
      </p:sp>
      <p:sp>
        <p:nvSpPr>
          <p:cNvPr id="89" name="PoljeZBesedilom 88">
            <a:extLst>
              <a:ext uri="{FF2B5EF4-FFF2-40B4-BE49-F238E27FC236}">
                <a16:creationId xmlns:a16="http://schemas.microsoft.com/office/drawing/2014/main" id="{5159D0D3-CFB2-4FC1-9E23-9AA52CA35B2F}"/>
              </a:ext>
            </a:extLst>
          </p:cNvPr>
          <p:cNvSpPr txBox="1"/>
          <p:nvPr/>
        </p:nvSpPr>
        <p:spPr>
          <a:xfrm>
            <a:off x="3811656" y="590777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90" name="PoljeZBesedilom 89">
            <a:extLst>
              <a:ext uri="{FF2B5EF4-FFF2-40B4-BE49-F238E27FC236}">
                <a16:creationId xmlns:a16="http://schemas.microsoft.com/office/drawing/2014/main" id="{9C5000A0-91DA-46B6-9650-06E8B3FB9842}"/>
              </a:ext>
            </a:extLst>
          </p:cNvPr>
          <p:cNvSpPr txBox="1"/>
          <p:nvPr/>
        </p:nvSpPr>
        <p:spPr>
          <a:xfrm>
            <a:off x="6010913" y="502513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1" name="PoljeZBesedilom 90">
            <a:extLst>
              <a:ext uri="{FF2B5EF4-FFF2-40B4-BE49-F238E27FC236}">
                <a16:creationId xmlns:a16="http://schemas.microsoft.com/office/drawing/2014/main" id="{D4C1973B-FB04-4D5D-98A8-C10AD90D2A31}"/>
              </a:ext>
            </a:extLst>
          </p:cNvPr>
          <p:cNvSpPr txBox="1"/>
          <p:nvPr/>
        </p:nvSpPr>
        <p:spPr>
          <a:xfrm>
            <a:off x="871657" y="451917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2" name="PoljeZBesedilom 91">
            <a:extLst>
              <a:ext uri="{FF2B5EF4-FFF2-40B4-BE49-F238E27FC236}">
                <a16:creationId xmlns:a16="http://schemas.microsoft.com/office/drawing/2014/main" id="{56C3CEFC-AA0A-4823-A0AF-73C7AABC6F0B}"/>
              </a:ext>
            </a:extLst>
          </p:cNvPr>
          <p:cNvSpPr txBox="1"/>
          <p:nvPr/>
        </p:nvSpPr>
        <p:spPr>
          <a:xfrm>
            <a:off x="889480" y="4835289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885B036C-7A57-479F-B1AE-99D394998EF9}"/>
              </a:ext>
            </a:extLst>
          </p:cNvPr>
          <p:cNvSpPr txBox="1"/>
          <p:nvPr/>
        </p:nvSpPr>
        <p:spPr>
          <a:xfrm>
            <a:off x="2068553" y="3445700"/>
            <a:ext cx="15967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LEGENDA BARV KART:</a:t>
            </a:r>
          </a:p>
          <a:p>
            <a:r>
              <a:rPr lang="sl-SI" sz="1100" dirty="0"/>
              <a:t>♠ črna barva</a:t>
            </a:r>
          </a:p>
          <a:p>
            <a:r>
              <a:rPr lang="sl-SI" sz="1100" dirty="0"/>
              <a:t>♥ </a:t>
            </a:r>
            <a:r>
              <a:rPr lang="sl-SI" sz="1100" dirty="0">
                <a:solidFill>
                  <a:srgbClr val="FF0000"/>
                </a:solidFill>
              </a:rPr>
              <a:t>rdeča barva</a:t>
            </a:r>
            <a:br>
              <a:rPr lang="sl-SI" sz="1100" dirty="0"/>
            </a:br>
            <a:r>
              <a:rPr lang="sl-SI" sz="1100" dirty="0"/>
              <a:t>♣ </a:t>
            </a:r>
            <a:r>
              <a:rPr lang="sl-SI" sz="1100" dirty="0">
                <a:solidFill>
                  <a:srgbClr val="C0C0C0"/>
                </a:solidFill>
              </a:rPr>
              <a:t>siva barva</a:t>
            </a:r>
            <a:br>
              <a:rPr lang="sl-SI" sz="1100" dirty="0"/>
            </a:br>
            <a:r>
              <a:rPr lang="sl-SI" sz="1100" dirty="0">
                <a:solidFill>
                  <a:srgbClr val="FF0000"/>
                </a:solidFill>
              </a:rPr>
              <a:t>♦ </a:t>
            </a:r>
            <a:r>
              <a:rPr lang="sl-SI" sz="1100" dirty="0">
                <a:solidFill>
                  <a:srgbClr val="FF9900"/>
                </a:solidFill>
              </a:rPr>
              <a:t>oranžna barva</a:t>
            </a:r>
            <a:br>
              <a:rPr lang="sl-SI" sz="1100" dirty="0">
                <a:solidFill>
                  <a:srgbClr val="FF9900"/>
                </a:solidFill>
              </a:rPr>
            </a:br>
            <a:r>
              <a:rPr lang="sl-SI" sz="1100" dirty="0">
                <a:solidFill>
                  <a:srgbClr val="FF9900"/>
                </a:solidFill>
              </a:rPr>
              <a:t> </a:t>
            </a:r>
            <a:r>
              <a:rPr lang="sl-SI" sz="1200" b="1" dirty="0"/>
              <a:t>X</a:t>
            </a:r>
            <a:r>
              <a:rPr lang="sl-SI" sz="1100" dirty="0"/>
              <a:t> odmet</a:t>
            </a:r>
          </a:p>
        </p:txBody>
      </p:sp>
      <p:sp>
        <p:nvSpPr>
          <p:cNvPr id="94" name="PoljeZBesedilom 93">
            <a:extLst>
              <a:ext uri="{FF2B5EF4-FFF2-40B4-BE49-F238E27FC236}">
                <a16:creationId xmlns:a16="http://schemas.microsoft.com/office/drawing/2014/main" id="{4389F2DE-79DF-4F5B-B95D-78DA5CE2EC9E}"/>
              </a:ext>
            </a:extLst>
          </p:cNvPr>
          <p:cNvSpPr txBox="1"/>
          <p:nvPr/>
        </p:nvSpPr>
        <p:spPr>
          <a:xfrm>
            <a:off x="4144372" y="3440753"/>
            <a:ext cx="1213582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BARVA VZETKA:</a:t>
            </a:r>
            <a:br>
              <a:rPr lang="sl-SI" sz="1200" b="1" dirty="0"/>
            </a:br>
            <a: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1. vzetek</a:t>
            </a:r>
            <a:b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2. vzetek</a:t>
            </a:r>
            <a:b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CC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3. vzetek</a:t>
            </a:r>
            <a:br>
              <a:rPr lang="sl-SI" sz="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FF99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4. vzetek</a:t>
            </a:r>
          </a:p>
          <a:p>
            <a:r>
              <a:rPr lang="sl-SI" sz="9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5. vzetek</a:t>
            </a:r>
            <a:br>
              <a:rPr lang="sl-SI" sz="9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6.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7.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66CC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8. vzetek</a:t>
            </a:r>
            <a:br>
              <a:rPr lang="sl-SI" sz="900" b="1" dirty="0">
                <a:solidFill>
                  <a:srgbClr val="66CC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00CC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</a:t>
            </a:r>
            <a:r>
              <a:rPr lang="sl-SI" sz="900" b="1" dirty="0">
                <a:solidFill>
                  <a:srgbClr val="FF99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900" b="1" dirty="0">
                <a:solidFill>
                  <a:srgbClr val="00CC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vzetek</a:t>
            </a:r>
          </a:p>
          <a:p>
            <a:r>
              <a:rPr lang="sl-SI" sz="900" b="1" dirty="0">
                <a:solidFill>
                  <a:srgbClr val="99FF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</a:t>
            </a:r>
            <a:r>
              <a:rPr lang="sl-SI" sz="9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900" b="1" dirty="0">
                <a:solidFill>
                  <a:srgbClr val="99FF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vzetek</a:t>
            </a:r>
            <a:br>
              <a:rPr lang="sl-SI" sz="9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11.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solidFill>
                  <a:srgbClr val="CC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● 12 vzetek</a:t>
            </a:r>
            <a:br>
              <a:rPr lang="sl-SI" sz="9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900" b="1" dirty="0">
                <a:latin typeface="Calibri" panose="020F0502020204030204" pitchFamily="34" charset="0"/>
                <a:cs typeface="Calibri" panose="020F0502020204030204" pitchFamily="34" charset="0"/>
              </a:rPr>
              <a:t>● 13. vzetek</a:t>
            </a:r>
            <a:endParaRPr lang="sl-SI" sz="900" b="1" dirty="0"/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39AA5701-C545-4C5E-89A9-DC8566EAC8BA}"/>
              </a:ext>
            </a:extLst>
          </p:cNvPr>
          <p:cNvSpPr txBox="1"/>
          <p:nvPr/>
        </p:nvSpPr>
        <p:spPr>
          <a:xfrm>
            <a:off x="2052437" y="4507550"/>
            <a:ext cx="15232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sl-SI" sz="1000" dirty="0">
                <a:highlight>
                  <a:srgbClr val="FF9900"/>
                </a:highlight>
              </a:rPr>
              <a:t>Kontrakt (zapiši spodaj!):</a:t>
            </a:r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4B62CE8F-E9FA-4684-BE3D-C9271900AA5C}"/>
              </a:ext>
            </a:extLst>
          </p:cNvPr>
          <p:cNvSpPr txBox="1"/>
          <p:nvPr/>
        </p:nvSpPr>
        <p:spPr>
          <a:xfrm>
            <a:off x="2129446" y="4676847"/>
            <a:ext cx="509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800" b="1" dirty="0"/>
              <a:t>X ♠</a:t>
            </a:r>
            <a:br>
              <a:rPr lang="sl-SI" sz="800" b="1" dirty="0"/>
            </a:br>
            <a:r>
              <a:rPr lang="sl-SI" sz="800" b="1" dirty="0"/>
              <a:t>X ♥</a:t>
            </a:r>
            <a:br>
              <a:rPr lang="sl-SI" sz="800" b="1" dirty="0"/>
            </a:br>
            <a:r>
              <a:rPr lang="sl-SI" sz="800" b="1" dirty="0"/>
              <a:t>X ♣</a:t>
            </a:r>
            <a:br>
              <a:rPr lang="sl-SI" sz="800" b="1" dirty="0"/>
            </a:br>
            <a:r>
              <a:rPr lang="sl-SI" sz="800" b="1" dirty="0"/>
              <a:t>X ♦</a:t>
            </a:r>
          </a:p>
          <a:p>
            <a:r>
              <a:rPr lang="sl-SI" sz="800" b="1" dirty="0"/>
              <a:t>3 NT (S)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8D0D5A59-26C8-424B-8B98-A937AB75FB69}"/>
              </a:ext>
            </a:extLst>
          </p:cNvPr>
          <p:cNvSpPr txBox="1"/>
          <p:nvPr/>
        </p:nvSpPr>
        <p:spPr>
          <a:xfrm>
            <a:off x="418634" y="191283"/>
            <a:ext cx="649300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300" b="1" dirty="0"/>
              <a:t>2. naloga</a:t>
            </a:r>
            <a:r>
              <a:rPr lang="sl-SI" sz="1300" dirty="0"/>
              <a:t>: </a:t>
            </a:r>
            <a:r>
              <a:rPr lang="sl-SI" sz="1300" u="sng" dirty="0"/>
              <a:t>Z igro naj začne South</a:t>
            </a:r>
            <a:r>
              <a:rPr lang="sl-SI" sz="1300" dirty="0"/>
              <a:t>. Barvo je treba barvati, npr. če vržemo črno barvo (♠), morajo ostali tudi igrati črno barvo (♠). Če nimajo te barve, se lahko odmečejo, kar pomeni, da „vržejo“ </a:t>
            </a:r>
            <a:r>
              <a:rPr lang="sl-SI" sz="1300" dirty="0">
                <a:solidFill>
                  <a:srgbClr val="FF0000"/>
                </a:solidFill>
              </a:rPr>
              <a:t>X</a:t>
            </a:r>
            <a:r>
              <a:rPr lang="sl-SI" sz="1300" dirty="0"/>
              <a:t> (predstavlja neko drugo barvo, npr. rdečo (♥)). Najvišja karta dobi štih (vzetek). Če se </a:t>
            </a:r>
            <a:r>
              <a:rPr lang="sl-SI" sz="1300" dirty="0" err="1"/>
              <a:t>odmečemo,nikoli</a:t>
            </a:r>
            <a:r>
              <a:rPr lang="sl-SI" sz="1300" dirty="0"/>
              <a:t> ne dobimo štiha. S spodnjimi kartami je možno narediti največ 13 štihov. Ker v igri nimamo adutov, igramo </a:t>
            </a:r>
            <a:r>
              <a:rPr lang="sl-SI" sz="1300" dirty="0" err="1"/>
              <a:t>brezadutno</a:t>
            </a:r>
            <a:r>
              <a:rPr lang="sl-SI" sz="1300" dirty="0"/>
              <a:t> igro.</a:t>
            </a:r>
          </a:p>
          <a:p>
            <a:endParaRPr lang="sl-SI" sz="1300" dirty="0"/>
          </a:p>
          <a:p>
            <a:r>
              <a:rPr lang="sl-SI" sz="1300" dirty="0"/>
              <a:t>Odgovorite na spodnja vprašanja, pri čemer odgovore zapišite na desno stran vprašanja.</a:t>
            </a:r>
          </a:p>
          <a:p>
            <a:r>
              <a:rPr lang="sl-SI" sz="1300" dirty="0"/>
              <a:t>1. Koliko štihov lahko vi naredite s spodnjimi kartami? Desno spodaj kliknite Diaprojekcija (F5), postavite se na zadnji diapozitiv, klikajte z miško in preštejte</a:t>
            </a:r>
            <a:endParaRPr lang="sl-SI" sz="1400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430B7769-0117-4E03-9AFA-F819795CDCFB}"/>
              </a:ext>
            </a:extLst>
          </p:cNvPr>
          <p:cNvGrpSpPr/>
          <p:nvPr/>
        </p:nvGrpSpPr>
        <p:grpSpPr>
          <a:xfrm>
            <a:off x="1338033" y="3027942"/>
            <a:ext cx="4661322" cy="2923573"/>
            <a:chOff x="1338033" y="3650346"/>
            <a:chExt cx="4661322" cy="292357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338033" y="3653444"/>
              <a:ext cx="4661322" cy="2920475"/>
              <a:chOff x="1276561" y="754477"/>
              <a:chExt cx="4661322" cy="2920475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502090" y="347875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3" name="Elipsa 2">
              <a:extLst>
                <a:ext uri="{FF2B5EF4-FFF2-40B4-BE49-F238E27FC236}">
                  <a16:creationId xmlns:a16="http://schemas.microsoft.com/office/drawing/2014/main" id="{F40B6B30-18B9-477A-9F0A-16D7FA749376}"/>
                </a:ext>
              </a:extLst>
            </p:cNvPr>
            <p:cNvSpPr/>
            <p:nvPr/>
          </p:nvSpPr>
          <p:spPr>
            <a:xfrm>
              <a:off x="3575664" y="365034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101" name="Elipsa 100">
              <a:extLst>
                <a:ext uri="{FF2B5EF4-FFF2-40B4-BE49-F238E27FC236}">
                  <a16:creationId xmlns:a16="http://schemas.microsoft.com/office/drawing/2014/main" id="{649C3C6C-30D3-4212-AC2A-1BD8A680C940}"/>
                </a:ext>
              </a:extLst>
            </p:cNvPr>
            <p:cNvSpPr/>
            <p:nvPr/>
          </p:nvSpPr>
          <p:spPr>
            <a:xfrm>
              <a:off x="3557304" y="63699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102" name="Elipsa 101">
              <a:extLst>
                <a:ext uri="{FF2B5EF4-FFF2-40B4-BE49-F238E27FC236}">
                  <a16:creationId xmlns:a16="http://schemas.microsoft.com/office/drawing/2014/main" id="{7C7EB8B6-C796-4357-9BA0-FC70E29608A2}"/>
                </a:ext>
              </a:extLst>
            </p:cNvPr>
            <p:cNvSpPr/>
            <p:nvPr/>
          </p:nvSpPr>
          <p:spPr>
            <a:xfrm>
              <a:off x="1339674" y="500445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700" dirty="0"/>
                <a:t>W</a:t>
              </a:r>
            </a:p>
          </p:txBody>
        </p:sp>
        <p:sp>
          <p:nvSpPr>
            <p:cNvPr id="103" name="Elipsa 102">
              <a:extLst>
                <a:ext uri="{FF2B5EF4-FFF2-40B4-BE49-F238E27FC236}">
                  <a16:creationId xmlns:a16="http://schemas.microsoft.com/office/drawing/2014/main" id="{EB3D575F-6C24-4EB4-9ACF-81AEB1140E35}"/>
                </a:ext>
              </a:extLst>
            </p:cNvPr>
            <p:cNvSpPr/>
            <p:nvPr/>
          </p:nvSpPr>
          <p:spPr>
            <a:xfrm>
              <a:off x="5801355" y="5002488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3441F7B5-AA2D-45A5-BC5F-21DDFBA757F1}"/>
              </a:ext>
            </a:extLst>
          </p:cNvPr>
          <p:cNvSpPr txBox="1"/>
          <p:nvPr/>
        </p:nvSpPr>
        <p:spPr>
          <a:xfrm>
            <a:off x="4100982" y="2522666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ACDAC36B-21CC-4673-9162-3083F9AC6ACD}"/>
              </a:ext>
            </a:extLst>
          </p:cNvPr>
          <p:cNvSpPr txBox="1"/>
          <p:nvPr/>
        </p:nvSpPr>
        <p:spPr>
          <a:xfrm>
            <a:off x="6015692" y="5370814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D9516CEE-EE9B-4300-8332-CD60D8201764}"/>
              </a:ext>
            </a:extLst>
          </p:cNvPr>
          <p:cNvSpPr txBox="1"/>
          <p:nvPr/>
        </p:nvSpPr>
        <p:spPr>
          <a:xfrm>
            <a:off x="4042242" y="5907761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554D78CA-D317-464E-B725-44B71504EFE3}"/>
              </a:ext>
            </a:extLst>
          </p:cNvPr>
          <p:cNvSpPr txBox="1"/>
          <p:nvPr/>
        </p:nvSpPr>
        <p:spPr>
          <a:xfrm>
            <a:off x="898587" y="5144810"/>
            <a:ext cx="509927" cy="57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123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30863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1092E-6 -8.48953E-7 L 0.0172 -0.090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0" y="-45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3297E-6 2.74531E-6 L 0.09944 0.051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1" y="25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5039E-6 3.83682E-6 L 0.04608 0.0826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" y="4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8611E-6 -2.08379E-6 L -0.08798 -0.031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0" y="-16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6714E-6 3.83682E-6 L 0.08909 0.079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4" y="39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8611E-6 7.828E-7 L -0.07078 0.0654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0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0706E-6 -3.41786E-7 L 0.05645 -0.0901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2" y="-45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097E-6 -1.11356E-6 L 0.1054 0.102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70" y="50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40243E-7 -4.64168E-6 L 0.01125 0.0844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1" y="42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9724E-7 7.27674E-7 L -0.07078 0.009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0" y="4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0221E-6 -3.41786E-7 L 0.07563 -0.079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1" y="-3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3297E-6 1.67585E-6 L 0.10826 -0.0030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2" y="-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4664E-6 1.54355E-6 L -0.043 -0.0937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1" y="-46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3297E-6 3.88093E-6 L 0.11819 -0.0747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10" y="-37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483E-6 2.82249E-6 L -0.08379 0.08335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0" y="4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8611E-6 -3.88093E-6 L -0.08489 -0.06262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6" y="-3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5347E-6 1.30099E-6 L -0.0408 0.079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1" y="39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8611E-6 3.52811E-6 L -0.08379 -0.111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0" y="-56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9967E-6 1.54355E-6 L -0.07122 -0.09372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2" y="-46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8964E-7 4.80706E-6 L 0.12084 -0.04322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-2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322E-6 3.83682E-6 L -0.01499 0.079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" y="39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761E-6 2.96582E-6 L -0.08225 -0.15105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23" y="-75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8611E-6 1.54355E-6 L -0.00397 -0.08269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" y="-4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713E-6 4.98346E-6 L 0.10077 -0.1047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28" y="-5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4" grpId="1"/>
      <p:bldP spid="25" grpId="0"/>
      <p:bldP spid="25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</p:bldLst>
  </p:timing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1266</TotalTime>
  <Words>591</Words>
  <Application>Microsoft Office PowerPoint</Application>
  <PresentationFormat>Po meri</PresentationFormat>
  <Paragraphs>81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janez.cernilec@sckr.si</dc:creator>
  <cp:lastModifiedBy>janez.cernilec@sckr.si</cp:lastModifiedBy>
  <cp:revision>95</cp:revision>
  <dcterms:created xsi:type="dcterms:W3CDTF">2023-10-04T05:58:26Z</dcterms:created>
  <dcterms:modified xsi:type="dcterms:W3CDTF">2024-03-17T23:50:11Z</dcterms:modified>
</cp:coreProperties>
</file>