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73" r:id="rId6"/>
    <p:sldId id="27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61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62" r:id="rId24"/>
    <p:sldId id="281" r:id="rId25"/>
    <p:sldId id="282" r:id="rId2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9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95.87.139.107\Skupna%20mapa%209-16\Matura-APT-okno-25-26\vodotoki-iskriva-pespot-brnik-vrsno\temelkova%20Marina\statistic-survey634741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Poznavanje</a:t>
            </a:r>
            <a:r>
              <a:rPr lang="sl-SI" baseline="0"/>
              <a:t> turističnih znamenitosti oz. aktivnosti v zvezi 7 vodotoki, ki imajo največji turistični potencial</a:t>
            </a:r>
            <a:endParaRPr lang="sl-SI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'results-survey634741'!$G$8:$G$11</c:f>
              <c:strCache>
                <c:ptCount val="4"/>
                <c:pt idx="0">
                  <c:v>Zelo dobro poznam </c:v>
                </c:pt>
                <c:pt idx="1">
                  <c:v>Dobro poznam</c:v>
                </c:pt>
                <c:pt idx="2">
                  <c:v>Slabo poznam</c:v>
                </c:pt>
                <c:pt idx="3">
                  <c:v>Ne poznam </c:v>
                </c:pt>
              </c:strCache>
            </c:strRef>
          </c:cat>
          <c:val>
            <c:numRef>
              <c:f>'results-survey634741'!$H$8:$H$11</c:f>
              <c:numCache>
                <c:formatCode>0%</c:formatCode>
                <c:ptCount val="4"/>
                <c:pt idx="0">
                  <c:v>0.1</c:v>
                </c:pt>
                <c:pt idx="1">
                  <c:v>0.33333333333333331</c:v>
                </c:pt>
                <c:pt idx="2">
                  <c:v>0.4</c:v>
                </c:pt>
                <c:pt idx="3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53-4CD9-8983-2A1031EA4E4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42945536"/>
        <c:axId val="242945952"/>
      </c:barChart>
      <c:catAx>
        <c:axId val="242945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242945952"/>
        <c:crosses val="autoZero"/>
        <c:auto val="1"/>
        <c:lblAlgn val="ctr"/>
        <c:lblOffset val="100"/>
        <c:noMultiLvlLbl val="0"/>
      </c:catAx>
      <c:valAx>
        <c:axId val="242945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242945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Najljubše</a:t>
            </a:r>
            <a:r>
              <a:rPr lang="sl-SI" baseline="0"/>
              <a:t> aktivnosti v zvezi s 7 vodotoki, ki imajo največji turistični potencial</a:t>
            </a:r>
            <a:endParaRPr lang="sl-SI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'results-survey634741'!$G$19:$G$23</c:f>
              <c:strCache>
                <c:ptCount val="5"/>
                <c:pt idx="0">
                  <c:v>Zipline </c:v>
                </c:pt>
                <c:pt idx="1">
                  <c:v>Kajakaštvo</c:v>
                </c:pt>
                <c:pt idx="2">
                  <c:v>Plavanje</c:v>
                </c:pt>
                <c:pt idx="3">
                  <c:v>Ogled naravne tur. znamenitosti</c:v>
                </c:pt>
                <c:pt idx="4">
                  <c:v>Ribolov </c:v>
                </c:pt>
              </c:strCache>
            </c:strRef>
          </c:cat>
          <c:val>
            <c:numRef>
              <c:f>'results-survey634741'!$H$19:$H$23</c:f>
              <c:numCache>
                <c:formatCode>General</c:formatCode>
                <c:ptCount val="5"/>
                <c:pt idx="0">
                  <c:v>21</c:v>
                </c:pt>
                <c:pt idx="1">
                  <c:v>9</c:v>
                </c:pt>
                <c:pt idx="2">
                  <c:v>20</c:v>
                </c:pt>
                <c:pt idx="3">
                  <c:v>7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55-48F8-BC67-A60E92520D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37762144"/>
        <c:axId val="237760064"/>
      </c:barChart>
      <c:catAx>
        <c:axId val="237762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237760064"/>
        <c:crosses val="autoZero"/>
        <c:auto val="1"/>
        <c:lblAlgn val="ctr"/>
        <c:lblOffset val="100"/>
        <c:noMultiLvlLbl val="0"/>
      </c:catAx>
      <c:valAx>
        <c:axId val="237760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23776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Razlogi</a:t>
            </a:r>
            <a:r>
              <a:rPr lang="sl-SI" baseline="0"/>
              <a:t> za všečnost slapov</a:t>
            </a:r>
            <a:endParaRPr lang="sl-SI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'results-survey634741'!$G$41</c:f>
              <c:strCache>
                <c:ptCount val="1"/>
                <c:pt idx="0">
                  <c:v>Povprečje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'results-survey634741'!$F$42:$F$45</c:f>
              <c:strCache>
                <c:ptCount val="4"/>
                <c:pt idx="0">
                  <c:v>Vizualna lepota</c:v>
                </c:pt>
                <c:pt idx="1">
                  <c:v>Zvok vode</c:v>
                </c:pt>
                <c:pt idx="2">
                  <c:v>Svež zrak</c:v>
                </c:pt>
                <c:pt idx="3">
                  <c:v>Gibanje in energija vode</c:v>
                </c:pt>
              </c:strCache>
            </c:strRef>
          </c:cat>
          <c:val>
            <c:numRef>
              <c:f>'results-survey634741'!$G$42:$G$45</c:f>
              <c:numCache>
                <c:formatCode>General</c:formatCode>
                <c:ptCount val="4"/>
                <c:pt idx="0" formatCode="0.00">
                  <c:v>3.8</c:v>
                </c:pt>
                <c:pt idx="1">
                  <c:v>3.4</c:v>
                </c:pt>
                <c:pt idx="2">
                  <c:v>3.77</c:v>
                </c:pt>
                <c:pt idx="3">
                  <c:v>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D4-4043-9FA0-91D39B2E8E9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35896016"/>
        <c:axId val="235896432"/>
      </c:barChart>
      <c:catAx>
        <c:axId val="235896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235896432"/>
        <c:crosses val="autoZero"/>
        <c:auto val="1"/>
        <c:lblAlgn val="ctr"/>
        <c:lblOffset val="100"/>
        <c:noMultiLvlLbl val="0"/>
      </c:catAx>
      <c:valAx>
        <c:axId val="235896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235896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Všečnost videa: Turistični potencial vodotokov ob Iskrivi</a:t>
            </a:r>
            <a:r>
              <a:rPr lang="sl-SI" baseline="0"/>
              <a:t> pešpoti: Brnik-</a:t>
            </a:r>
            <a:r>
              <a:rPr lang="sl-SI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rPr>
              <a:t>Most na Soči</a:t>
            </a:r>
            <a:endParaRPr lang="sl-SI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'results-survey634741'!$F$100:$F$102</c:f>
              <c:strCache>
                <c:ptCount val="3"/>
                <c:pt idx="0">
                  <c:v>Zelo mi je všeš</c:v>
                </c:pt>
                <c:pt idx="1">
                  <c:v>Všeč mi je </c:v>
                </c:pt>
                <c:pt idx="2">
                  <c:v>Ni mi všeč </c:v>
                </c:pt>
              </c:strCache>
            </c:strRef>
          </c:cat>
          <c:val>
            <c:numRef>
              <c:f>'results-survey634741'!$G$100:$G$102</c:f>
              <c:numCache>
                <c:formatCode>0%</c:formatCode>
                <c:ptCount val="3"/>
                <c:pt idx="0">
                  <c:v>0.3</c:v>
                </c:pt>
                <c:pt idx="1">
                  <c:v>0.6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EA-4886-9197-AF4EB7195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66110080"/>
        <c:axId val="1966110496"/>
      </c:barChart>
      <c:catAx>
        <c:axId val="1966110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966110496"/>
        <c:crosses val="autoZero"/>
        <c:auto val="1"/>
        <c:lblAlgn val="ctr"/>
        <c:lblOffset val="100"/>
        <c:noMultiLvlLbl val="0"/>
      </c:catAx>
      <c:valAx>
        <c:axId val="1966110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966110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Potrebne dodatne informacije v</a:t>
            </a:r>
            <a:r>
              <a:rPr lang="sl-SI" baseline="0"/>
              <a:t> zvezi s 7 vodotoki ki imajo največji turistični potencial </a:t>
            </a:r>
            <a:r>
              <a:rPr lang="sl-SI"/>
              <a:t>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'results-survey634741'!$H$134</c:f>
              <c:strCache>
                <c:ptCount val="1"/>
                <c:pt idx="0">
                  <c:v>Povprečje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'results-survey634741'!$G$135:$G$138</c:f>
              <c:strCache>
                <c:ptCount val="4"/>
                <c:pt idx="0">
                  <c:v>Prospekte, zgibanke ... </c:v>
                </c:pt>
                <c:pt idx="1">
                  <c:v>Video filmi </c:v>
                </c:pt>
                <c:pt idx="2">
                  <c:v>Družbena omrežja </c:v>
                </c:pt>
                <c:pt idx="3">
                  <c:v>Ustna razlaga </c:v>
                </c:pt>
              </c:strCache>
            </c:strRef>
          </c:cat>
          <c:val>
            <c:numRef>
              <c:f>'results-survey634741'!$H$135:$H$138</c:f>
              <c:numCache>
                <c:formatCode>0.00</c:formatCode>
                <c:ptCount val="4"/>
                <c:pt idx="0">
                  <c:v>2.9666666666666668</c:v>
                </c:pt>
                <c:pt idx="1">
                  <c:v>2.2333333333333334</c:v>
                </c:pt>
                <c:pt idx="2">
                  <c:v>2.1333333333333333</c:v>
                </c:pt>
                <c:pt idx="3">
                  <c:v>2.6666666666666665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60-4D8C-B594-932A5754BBF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27203232"/>
        <c:axId val="527196576"/>
      </c:barChart>
      <c:catAx>
        <c:axId val="527203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527196576"/>
        <c:crosses val="autoZero"/>
        <c:auto val="1"/>
        <c:lblAlgn val="ctr"/>
        <c:lblOffset val="100"/>
        <c:noMultiLvlLbl val="0"/>
      </c:catAx>
      <c:valAx>
        <c:axId val="527196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52720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Razlogi</a:t>
            </a:r>
            <a:r>
              <a:rPr lang="sl-SI" baseline="0"/>
              <a:t> za všečnost zipline  </a:t>
            </a:r>
            <a:endParaRPr lang="en-US"/>
          </a:p>
        </c:rich>
      </c:tx>
      <c:layout>
        <c:manualLayout>
          <c:xMode val="edge"/>
          <c:yMode val="edge"/>
          <c:x val="0.40854155730533681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'results-survey634741'!$G$166</c:f>
              <c:strCache>
                <c:ptCount val="1"/>
                <c:pt idx="0">
                  <c:v>Povprečje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'results-survey634741'!$F$167:$F$170</c:f>
              <c:strCache>
                <c:ptCount val="4"/>
                <c:pt idx="0">
                  <c:v>Hitrost</c:v>
                </c:pt>
                <c:pt idx="1">
                  <c:v>Višina pogleda</c:v>
                </c:pt>
                <c:pt idx="2">
                  <c:v>Občutek zaprtosti</c:v>
                </c:pt>
                <c:pt idx="3">
                  <c:v>Trajanje</c:v>
                </c:pt>
              </c:strCache>
            </c:strRef>
          </c:cat>
          <c:val>
            <c:numRef>
              <c:f>'results-survey634741'!$G$167:$G$170</c:f>
              <c:numCache>
                <c:formatCode>General</c:formatCode>
                <c:ptCount val="4"/>
                <c:pt idx="0">
                  <c:v>4.7300000000000004</c:v>
                </c:pt>
                <c:pt idx="1">
                  <c:v>5.37</c:v>
                </c:pt>
                <c:pt idx="2">
                  <c:v>3.63</c:v>
                </c:pt>
                <c:pt idx="3">
                  <c:v>4.37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85-41D3-8F8F-0A6F9B404E6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17198112"/>
        <c:axId val="517198944"/>
      </c:barChart>
      <c:catAx>
        <c:axId val="517198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517198944"/>
        <c:crosses val="autoZero"/>
        <c:auto val="1"/>
        <c:lblAlgn val="ctr"/>
        <c:lblOffset val="100"/>
        <c:noMultiLvlLbl val="0"/>
      </c:catAx>
      <c:valAx>
        <c:axId val="517198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517198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Mnenje</a:t>
            </a:r>
            <a:r>
              <a:rPr lang="sl-SI" baseline="0"/>
              <a:t> o Kanjonu Kokre pod starim mesnim jedrom Kranja</a:t>
            </a:r>
            <a:endParaRPr lang="sl-SI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'results-survey634741'!$J$100:$J$103</c:f>
              <c:strCache>
                <c:ptCount val="4"/>
                <c:pt idx="0">
                  <c:v>Zelo dobro </c:v>
                </c:pt>
                <c:pt idx="1">
                  <c:v>Dobro </c:v>
                </c:pt>
                <c:pt idx="2">
                  <c:v>Slabo </c:v>
                </c:pt>
                <c:pt idx="3">
                  <c:v>Zelo slabo</c:v>
                </c:pt>
              </c:strCache>
            </c:strRef>
          </c:cat>
          <c:val>
            <c:numRef>
              <c:f>'results-survey634741'!$K$100:$K$103</c:f>
              <c:numCache>
                <c:formatCode>0%</c:formatCode>
                <c:ptCount val="4"/>
                <c:pt idx="0">
                  <c:v>0.13333333333333333</c:v>
                </c:pt>
                <c:pt idx="1">
                  <c:v>0.66666666666666663</c:v>
                </c:pt>
                <c:pt idx="2">
                  <c:v>0.16666666666666666</c:v>
                </c:pt>
                <c:pt idx="3">
                  <c:v>3.3333333333333333E-2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BA-4E33-B59D-036DCE9D61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43795744"/>
        <c:axId val="243795328"/>
      </c:barChart>
      <c:catAx>
        <c:axId val="243795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243795328"/>
        <c:crosses val="autoZero"/>
        <c:auto val="1"/>
        <c:lblAlgn val="ctr"/>
        <c:lblOffset val="100"/>
        <c:noMultiLvlLbl val="0"/>
      </c:catAx>
      <c:valAx>
        <c:axId val="243795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24379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3F520F-6DA8-9468-DC90-32FDC202F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A988F06-D4E8-4A70-2155-999C50D1D6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EC00307-C16E-3309-769D-6FA719D96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06A7-7AAC-4B8F-B752-4091D62C66E0}" type="datetimeFigureOut">
              <a:rPr lang="sl-SI" smtClean="0"/>
              <a:t>10. 03. 2026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69D5D5F-EB10-92D4-563B-BCF43B989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107C4A5-CC0A-8FC5-D06A-5FAB4661E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FF1D-AC72-4A6E-B088-9B8D7ABF21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0844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D02699-D574-BCBF-B567-EE0224C5B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FA7152A-361D-C08B-FCB6-2D7E28C80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4CBA6FF-04DB-B9B5-46F2-9F8FC4BE2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06A7-7AAC-4B8F-B752-4091D62C66E0}" type="datetimeFigureOut">
              <a:rPr lang="sl-SI" smtClean="0"/>
              <a:t>10. 03. 2026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0449CD2-F14B-1F6E-8FA9-3931688BB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E206EC0-0E5D-D90A-C22E-691CF5AAB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FF1D-AC72-4A6E-B088-9B8D7ABF21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7727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F0961F71-9C03-330D-BA08-9DCBA528B2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A7541B39-20A0-DD26-6BF8-3F8BD3AA7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BA0E96C-7E3F-0B2A-A4A5-6F0BF89AD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06A7-7AAC-4B8F-B752-4091D62C66E0}" type="datetimeFigureOut">
              <a:rPr lang="sl-SI" smtClean="0"/>
              <a:t>10. 03. 2026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AA672B7-ACE2-C8BA-AE8B-AA48B76D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644908D-1577-EBF1-8680-BEF13ED63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FF1D-AC72-4A6E-B088-9B8D7ABF21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983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0D4A5F-B88E-6220-9F49-E5A40038C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90CABE4-ACAA-CEB7-2240-D9BC293DD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66C0787-67A8-C5B1-CBC7-3620C0D6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06A7-7AAC-4B8F-B752-4091D62C66E0}" type="datetimeFigureOut">
              <a:rPr lang="sl-SI" smtClean="0"/>
              <a:t>10. 03. 2026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4F39E8C-7899-9F13-2FD3-6004A044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4B54033-B896-6CD0-9832-ED77518FA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FF1D-AC72-4A6E-B088-9B8D7ABF21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656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5C1E35-AB6E-F564-85C8-294475CB0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49786F4-5FCF-52D2-CBD8-FE3CC35DA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652025F-C857-7103-82C9-32EB55FF1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06A7-7AAC-4B8F-B752-4091D62C66E0}" type="datetimeFigureOut">
              <a:rPr lang="sl-SI" smtClean="0"/>
              <a:t>10. 03. 2026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6CB72C2-0D36-024E-860D-68B75FBEB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B232712-3578-D16E-0046-3C1CBB42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FF1D-AC72-4A6E-B088-9B8D7ABF21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053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6B4CDB-712B-039A-2F34-75C913487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6800DEB-B834-3A0F-DB78-5DE51E020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C3D71D7-0F2B-C977-9238-2B87EDD58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7EF6156-813E-A2D7-1F1E-7D3FB3669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06A7-7AAC-4B8F-B752-4091D62C66E0}" type="datetimeFigureOut">
              <a:rPr lang="sl-SI" smtClean="0"/>
              <a:t>10. 03. 2026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0908409-6CBA-0BB0-AA11-54F6A3EB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29C6A24-5177-BC5B-B41D-C240DBAD8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FF1D-AC72-4A6E-B088-9B8D7ABF21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5033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DD097F-5AAF-BE1E-B4A3-A02DBDA96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395105B-233C-F800-31FC-B0B69F5FA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4675566-749D-9E19-3537-EB75EA6494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D436432E-515F-2979-323E-EC8C964A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9A9C834E-CA5E-17BC-7EA9-906E2E3FE0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C433C12E-FCC7-05AC-F15B-9A27AA737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06A7-7AAC-4B8F-B752-4091D62C66E0}" type="datetimeFigureOut">
              <a:rPr lang="sl-SI" smtClean="0"/>
              <a:t>10. 03. 2026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244A1DBF-75F6-B0F4-4D67-E6A40C09C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9012B7FC-AAC8-4FD6-EC8B-899D18175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FF1D-AC72-4A6E-B088-9B8D7ABF21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414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93EC8F-E410-5BE1-15B1-A7E3D7798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7B5BCF7-26D4-98CA-3B04-8FCF07734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06A7-7AAC-4B8F-B752-4091D62C66E0}" type="datetimeFigureOut">
              <a:rPr lang="sl-SI" smtClean="0"/>
              <a:t>10. 03. 2026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48B3827C-6537-D26C-20C0-FE4997BC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047929F8-02E2-D7A4-DC79-8ABD15D97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FF1D-AC72-4A6E-B088-9B8D7ABF21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3866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4D85FCEB-C917-0A0F-16AF-5F75F3D5D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06A7-7AAC-4B8F-B752-4091D62C66E0}" type="datetimeFigureOut">
              <a:rPr lang="sl-SI" smtClean="0"/>
              <a:t>10. 03. 2026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2A5D0E11-BD46-0554-25ED-958B9218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4CB88D5-225B-C4C9-03F4-D1826FD0D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FF1D-AC72-4A6E-B088-9B8D7ABF21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16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6A5988-DE5D-C80B-E164-3DF229CD9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642AABB-9765-E834-BFEB-FABB253C6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FBA3077-6527-87A3-A059-BBC2D20E4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912A9A7-1A06-314D-E4E4-6062C3F2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06A7-7AAC-4B8F-B752-4091D62C66E0}" type="datetimeFigureOut">
              <a:rPr lang="sl-SI" smtClean="0"/>
              <a:t>10. 03. 2026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614863E-896B-09C2-3C6E-4FDB0B4D0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B516676-A80E-A4E7-774A-AA5486F5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FF1D-AC72-4A6E-B088-9B8D7ABF21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7593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99BFF5-F422-8F05-1B0E-25F20FA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9A7FD23-A2E5-BDA4-DBC1-D5403DD8E8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753B20B-66BB-A661-84F4-9BF4A7C73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0C78F01-8A95-A3CB-45BC-58D832EDD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06A7-7AAC-4B8F-B752-4091D62C66E0}" type="datetimeFigureOut">
              <a:rPr lang="sl-SI" smtClean="0"/>
              <a:t>10. 03. 2026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744C769-AEC7-9FF0-2663-B85E4A40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0AD874E-50AC-9716-CC41-F92AB013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FF1D-AC72-4A6E-B088-9B8D7ABF21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9654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D13982D7-A0BC-729E-8303-FAACCCF02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FBEC3EE-8763-D2A0-95B4-6B2DA083A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C8F6EF0-CA7E-BA45-5975-6BC04804C9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0E06A7-7AAC-4B8F-B752-4091D62C66E0}" type="datetimeFigureOut">
              <a:rPr lang="sl-SI" smtClean="0"/>
              <a:t>10. 03. 2026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CAAA348-9E0B-C5DC-94A5-8126CDAC0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EBADB3D-94D7-E4BA-EFC0-DEE276A41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31FF1D-AC72-4A6E-B088-9B8D7ABF21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918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sesgs.si/anketa.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outdooractive.com/en/track/iskriva-pespot-brnik-most-na-soci/335036314/?utm_medium=referral&amp;utm_source=embed&amp;utm_campaign=embed-plugin-referral&amp;utm_term=https%3A%2F%2Fwww.outdooractive.com%2Fen%2Fembed%2F335036314%2Fiframe%3Fmw%3Dfalse#caml=73v,2cdbf9,7nfn2a,0,0&amp;dm=1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" TargetMode="External"/><Relationship Id="rId2" Type="http://schemas.openxmlformats.org/officeDocument/2006/relationships/hyperlink" Target="https://www.zipline.si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ikimedia.org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A95B141C-9872-1EBD-2F80-783D0B566FCB}"/>
              </a:ext>
            </a:extLst>
          </p:cNvPr>
          <p:cNvSpPr txBox="1"/>
          <p:nvPr/>
        </p:nvSpPr>
        <p:spPr>
          <a:xfrm>
            <a:off x="1744851" y="3060919"/>
            <a:ext cx="87022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/>
              <a:t>TURISTIČNI POTENCIAL VODOTOKOV NA ISKRIVI PEŠPOTI: BRNIK–MOST NA SOČI</a:t>
            </a:r>
          </a:p>
          <a:p>
            <a:pPr algn="ctr"/>
            <a:endParaRPr lang="sl-SI" sz="2800" dirty="0"/>
          </a:p>
          <a:p>
            <a:pPr algn="ctr"/>
            <a:r>
              <a:rPr lang="sl-SI" sz="2400" dirty="0"/>
              <a:t>AVTORJA: JAKOB NAGLIČ, APT</a:t>
            </a:r>
            <a:br>
              <a:rPr lang="sl-SI" sz="2400" dirty="0"/>
            </a:br>
            <a:r>
              <a:rPr lang="sl-SI" sz="2400" dirty="0"/>
              <a:t>LARA PREZELJ, APT</a:t>
            </a:r>
          </a:p>
          <a:p>
            <a:pPr algn="ctr"/>
            <a:endParaRPr lang="sl-SI" sz="2400" dirty="0"/>
          </a:p>
          <a:p>
            <a:pPr algn="ctr"/>
            <a:r>
              <a:rPr lang="sl-SI" sz="2400" dirty="0"/>
              <a:t>FEBRUAR 2026</a:t>
            </a:r>
          </a:p>
          <a:p>
            <a:pPr algn="ctr"/>
            <a:endParaRPr lang="sl-SI" sz="2800" dirty="0"/>
          </a:p>
        </p:txBody>
      </p:sp>
      <p:pic>
        <p:nvPicPr>
          <p:cNvPr id="6" name="Slika 5" descr="Slika, ki vsebuje besede besedilo, pisava, grafika, logotip&#10;&#10;Vsebina, ustvarjena z umetno inteligenco, morda ni pravilna.">
            <a:extLst>
              <a:ext uri="{FF2B5EF4-FFF2-40B4-BE49-F238E27FC236}">
                <a16:creationId xmlns:a16="http://schemas.microsoft.com/office/drawing/2014/main" id="{50004EDD-467B-89BC-2B7F-C3C3801AE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786" y="673428"/>
            <a:ext cx="3368427" cy="20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00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AC8F73E-39C8-870A-9ADF-CC792B408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346" y="0"/>
            <a:ext cx="7649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85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DBCF9EB-747F-74E6-BEB5-838657829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893" y="0"/>
            <a:ext cx="7640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91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7B5DC3D-4634-D0FF-80B7-E33763058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036" y="0"/>
            <a:ext cx="7613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74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0F06D43-D433-1C78-6D15-5B6B2F635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032" y="0"/>
            <a:ext cx="7609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63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1012329-6A89-96A2-98D0-A80B62D96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536" y="0"/>
            <a:ext cx="761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34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51005A-02AE-3FF9-2656-ECD2E76D7B8D}"/>
              </a:ext>
            </a:extLst>
          </p:cNvPr>
          <p:cNvSpPr txBox="1"/>
          <p:nvPr/>
        </p:nvSpPr>
        <p:spPr>
          <a:xfrm>
            <a:off x="126570" y="154986"/>
            <a:ext cx="1193886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3. ANKETA: MNENJE DIJAKOV SESGŠ GLEDE 7 VODOTOKOV, KI IMAJO NAJVEČJI POTENCIJAL NA ISKRIVI PEŠPOTI BRNIK–MOST NA SOČI</a:t>
            </a:r>
          </a:p>
          <a:p>
            <a:pPr algn="ctr"/>
            <a:endParaRPr lang="sl-SI" sz="2400" dirty="0"/>
          </a:p>
          <a:p>
            <a:r>
              <a:rPr lang="sl-SI" sz="1800" b="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Dne 9. 01. 2026 smo anketirali dijake SESGŠ Kranj. </a:t>
            </a:r>
          </a:p>
          <a:p>
            <a:endParaRPr lang="sl-SI" dirty="0"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sl-SI" sz="1800" b="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Reševali so spletno anketo, ki je bila dosegljiva na spletnem naslovu: </a:t>
            </a:r>
            <a:r>
              <a:rPr lang="sl-SI" sz="1800" b="0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https://sesgs.si/anketa.</a:t>
            </a:r>
            <a:r>
              <a:rPr lang="sl-SI" sz="1800" b="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r>
              <a:rPr lang="sl-SI" sz="1800" b="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Prejeli smo 22 odgovorov. </a:t>
            </a:r>
          </a:p>
          <a:p>
            <a:endParaRPr lang="sl-SI" dirty="0"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sl-SI" sz="1800" b="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Anketiranci so bili moški in ženske, od tega 60% žensk in 40% moških. </a:t>
            </a:r>
          </a:p>
          <a:p>
            <a:endParaRPr lang="sl-SI" dirty="0"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sl-SI" sz="1800" b="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Starost anketirancev je bila od 15 do 20 let.</a:t>
            </a:r>
            <a:endParaRPr lang="sl-SI" sz="1800" b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1800" b="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sl-SI" sz="1800" b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1800" b="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Na podlagi obdelave podatkov ankete Mnenje dijakov SESGŠ glede 7 vodotokov, ki imajo največji potencial na Iskrivi pešpoti: Brnik–Most na Soči v aplikaciji </a:t>
            </a:r>
            <a:r>
              <a:rPr lang="sl-SI" sz="1800" b="0" dirty="0" err="1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Limesurvey</a:t>
            </a:r>
            <a:r>
              <a:rPr lang="sl-SI" sz="1800" b="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, smo prišli do naslednjih rezultatov.</a:t>
            </a:r>
            <a:endParaRPr lang="sl-SI" sz="1800" b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440140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on 1">
            <a:extLst>
              <a:ext uri="{FF2B5EF4-FFF2-40B4-BE49-F238E27FC236}">
                <a16:creationId xmlns:a16="http://schemas.microsoft.com/office/drawing/2014/main" id="{AF22A2A1-E83D-42D3-ACD8-B41842A78A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6337530"/>
              </p:ext>
            </p:extLst>
          </p:nvPr>
        </p:nvGraphicFramePr>
        <p:xfrm>
          <a:off x="2586453" y="609596"/>
          <a:ext cx="6975566" cy="5660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872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on 1">
            <a:extLst>
              <a:ext uri="{FF2B5EF4-FFF2-40B4-BE49-F238E27FC236}">
                <a16:creationId xmlns:a16="http://schemas.microsoft.com/office/drawing/2014/main" id="{03280C31-5B4A-4250-B774-8C77FF4038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9998087"/>
              </p:ext>
            </p:extLst>
          </p:nvPr>
        </p:nvGraphicFramePr>
        <p:xfrm>
          <a:off x="2351316" y="853443"/>
          <a:ext cx="7088777" cy="5111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48833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on 1">
            <a:extLst>
              <a:ext uri="{FF2B5EF4-FFF2-40B4-BE49-F238E27FC236}">
                <a16:creationId xmlns:a16="http://schemas.microsoft.com/office/drawing/2014/main" id="{46D8CC03-57FF-469B-989E-85C21EF1F5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9402534"/>
              </p:ext>
            </p:extLst>
          </p:nvPr>
        </p:nvGraphicFramePr>
        <p:xfrm>
          <a:off x="2290365" y="705397"/>
          <a:ext cx="7802880" cy="547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1811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on 1">
            <a:extLst>
              <a:ext uri="{FF2B5EF4-FFF2-40B4-BE49-F238E27FC236}">
                <a16:creationId xmlns:a16="http://schemas.microsoft.com/office/drawing/2014/main" id="{CA6EAB3C-F0E3-4C6E-B187-DB70553CCA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9101108"/>
              </p:ext>
            </p:extLst>
          </p:nvPr>
        </p:nvGraphicFramePr>
        <p:xfrm>
          <a:off x="2403565" y="870857"/>
          <a:ext cx="6879771" cy="5042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6444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51005A-02AE-3FF9-2656-ECD2E76D7B8D}"/>
              </a:ext>
            </a:extLst>
          </p:cNvPr>
          <p:cNvSpPr txBox="1"/>
          <p:nvPr/>
        </p:nvSpPr>
        <p:spPr>
          <a:xfrm>
            <a:off x="126570" y="154986"/>
            <a:ext cx="11938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1. ISKRIVA PEŠPOT: BRNIK-MOST NA SOČI (KLIK NA SLIKO!)</a:t>
            </a:r>
          </a:p>
        </p:txBody>
      </p:sp>
      <p:pic>
        <p:nvPicPr>
          <p:cNvPr id="4" name="Slika 3">
            <a:hlinkClick r:id="rId2"/>
            <a:extLst>
              <a:ext uri="{FF2B5EF4-FFF2-40B4-BE49-F238E27FC236}">
                <a16:creationId xmlns:a16="http://schemas.microsoft.com/office/drawing/2014/main" id="{00AD66D3-23A6-5214-E81F-605A739CA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552" y="711052"/>
            <a:ext cx="8934951" cy="583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72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on 1">
            <a:extLst>
              <a:ext uri="{FF2B5EF4-FFF2-40B4-BE49-F238E27FC236}">
                <a16:creationId xmlns:a16="http://schemas.microsoft.com/office/drawing/2014/main" id="{C568ECAC-9BB7-40F0-B7B0-D08E39FFB0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9933482"/>
              </p:ext>
            </p:extLst>
          </p:nvPr>
        </p:nvGraphicFramePr>
        <p:xfrm>
          <a:off x="2194564" y="557349"/>
          <a:ext cx="7611291" cy="5782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435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on 1">
            <a:extLst>
              <a:ext uri="{FF2B5EF4-FFF2-40B4-BE49-F238E27FC236}">
                <a16:creationId xmlns:a16="http://schemas.microsoft.com/office/drawing/2014/main" id="{C875AB30-D955-408E-966B-0CFAC14727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3163820"/>
              </p:ext>
            </p:extLst>
          </p:nvPr>
        </p:nvGraphicFramePr>
        <p:xfrm>
          <a:off x="2786743" y="777240"/>
          <a:ext cx="6940732" cy="5303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155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on 1">
            <a:extLst>
              <a:ext uri="{FF2B5EF4-FFF2-40B4-BE49-F238E27FC236}">
                <a16:creationId xmlns:a16="http://schemas.microsoft.com/office/drawing/2014/main" id="{BBE9E7F5-333F-487A-B1DB-F33EE78AA8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4184668"/>
              </p:ext>
            </p:extLst>
          </p:nvPr>
        </p:nvGraphicFramePr>
        <p:xfrm>
          <a:off x="2481943" y="679268"/>
          <a:ext cx="7315200" cy="5556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295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51005A-02AE-3FF9-2656-ECD2E76D7B8D}"/>
              </a:ext>
            </a:extLst>
          </p:cNvPr>
          <p:cNvSpPr txBox="1"/>
          <p:nvPr/>
        </p:nvSpPr>
        <p:spPr>
          <a:xfrm>
            <a:off x="312550" y="139488"/>
            <a:ext cx="11938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4. IZBIRA NAJPRIMERNEJŠE TURISTIČNE ZNAMENITOSTI ZA OBISK, KI JE POVEZANA Z VODOTOKI NA ISKRIVI PEŠPOTI BRNIK–MOST NA SOČI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CDB4019-EFE3-73EA-859F-4215F2711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409" y="1016466"/>
            <a:ext cx="7689262" cy="4293849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53600A9-4AA9-ABBF-CC1C-5A349CAF9DFC}"/>
              </a:ext>
            </a:extLst>
          </p:cNvPr>
          <p:cNvSpPr txBox="1"/>
          <p:nvPr/>
        </p:nvSpPr>
        <p:spPr>
          <a:xfrm>
            <a:off x="2088802" y="5767515"/>
            <a:ext cx="8326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>
                <a:effectLst/>
                <a:latin typeface="+mj-lt"/>
                <a:ea typeface="Times New Roman" panose="02020603050405020304" pitchFamily="18" charset="0"/>
              </a:rPr>
              <a:t>marketinške značilnosti </a:t>
            </a:r>
            <a:r>
              <a:rPr lang="sl-SI" sz="1600" b="0" dirty="0">
                <a:effectLst/>
                <a:latin typeface="+mj-lt"/>
                <a:ea typeface="Times New Roman" panose="02020603050405020304" pitchFamily="18" charset="0"/>
              </a:rPr>
              <a:t>(priljubljenost, oglaševanje, trajanje ogleda in možnost vodenega ogleda), </a:t>
            </a:r>
            <a:br>
              <a:rPr lang="sl-SI" sz="1600" b="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sl-SI" sz="1600" b="1" dirty="0">
                <a:effectLst/>
                <a:latin typeface="+mj-lt"/>
                <a:ea typeface="Times New Roman" panose="02020603050405020304" pitchFamily="18" charset="0"/>
              </a:rPr>
              <a:t>ekonomske značilnosti </a:t>
            </a:r>
            <a:r>
              <a:rPr lang="sl-SI" sz="1600" dirty="0">
                <a:latin typeface="+mj-lt"/>
                <a:ea typeface="Times New Roman" panose="02020603050405020304" pitchFamily="18" charset="0"/>
              </a:rPr>
              <a:t>(cena in gostinska ponudba) </a:t>
            </a:r>
            <a:r>
              <a:rPr lang="sl-SI" sz="1600" b="0" dirty="0">
                <a:effectLst/>
                <a:latin typeface="+mj-lt"/>
                <a:ea typeface="Times New Roman" panose="02020603050405020304" pitchFamily="18" charset="0"/>
              </a:rPr>
              <a:t>in </a:t>
            </a:r>
            <a:br>
              <a:rPr lang="sl-SI" sz="1600" b="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sl-SI" sz="1600" b="1" dirty="0">
                <a:effectLst/>
                <a:latin typeface="+mj-lt"/>
                <a:ea typeface="Times New Roman" panose="02020603050405020304" pitchFamily="18" charset="0"/>
              </a:rPr>
              <a:t>geografske značilnosti </a:t>
            </a:r>
            <a:r>
              <a:rPr lang="sl-SI" sz="1600" dirty="0">
                <a:latin typeface="+mj-lt"/>
                <a:ea typeface="Times New Roman" panose="02020603050405020304" pitchFamily="18" charset="0"/>
              </a:rPr>
              <a:t>(oddaljenost, naravne lepote, fotografska privlačnost in dolžina poti).</a:t>
            </a:r>
            <a:endParaRPr lang="sl-SI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0891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1FEBA7C1-E81F-432D-8267-79D2A00D4F1E}"/>
              </a:ext>
            </a:extLst>
          </p:cNvPr>
          <p:cNvSpPr txBox="1"/>
          <p:nvPr/>
        </p:nvSpPr>
        <p:spPr>
          <a:xfrm>
            <a:off x="743919" y="1046136"/>
            <a:ext cx="104691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Bovec zipline.si. 2025. Bovec </a:t>
            </a:r>
            <a:r>
              <a:rPr lang="sl-SI" sz="1800" b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zipline</a:t>
            </a:r>
            <a:r>
              <a:rPr lang="sl-SI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Učja. [</a:t>
            </a:r>
            <a:r>
              <a:rPr lang="sl-SI" sz="1800" b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Online</a:t>
            </a:r>
            <a:r>
              <a:rPr lang="sl-SI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].</a:t>
            </a:r>
            <a:endParaRPr lang="sl-SI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Razpoložljivost: </a:t>
            </a:r>
            <a:r>
              <a:rPr lang="sl-SI" sz="1800" b="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https://www.zipline.si/</a:t>
            </a:r>
            <a:r>
              <a:rPr lang="sl-SI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(12. 12. 2025)</a:t>
            </a:r>
            <a:endParaRPr lang="sl-SI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sl-SI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1800" b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OpenAI</a:t>
            </a:r>
            <a:r>
              <a:rPr lang="sl-SI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2025. Vodotoki na Iskrivi pešpoti: Brnik–Most na Soči. [</a:t>
            </a:r>
            <a:r>
              <a:rPr lang="sl-SI" sz="1800" b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Online</a:t>
            </a:r>
            <a:r>
              <a:rPr lang="sl-SI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].</a:t>
            </a:r>
            <a:endParaRPr lang="sl-SI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Razpoložljivost: </a:t>
            </a:r>
            <a:r>
              <a:rPr lang="sl-SI" sz="1800" b="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https://chatgpt.com/</a:t>
            </a:r>
            <a:r>
              <a:rPr lang="sl-SI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(9. 12. 2025)</a:t>
            </a:r>
            <a:endParaRPr lang="sl-SI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sl-SI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1800" b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Wikimedia</a:t>
            </a:r>
            <a:r>
              <a:rPr lang="sl-SI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2025. Vodotoki na Iskrivi pešpoti: Brnik–Most na Soči. [</a:t>
            </a:r>
            <a:r>
              <a:rPr lang="sl-SI" sz="1800" b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Online</a:t>
            </a:r>
            <a:r>
              <a:rPr lang="sl-SI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].</a:t>
            </a:r>
            <a:br>
              <a:rPr lang="sl-SI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sl-SI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Razpoložljivost: </a:t>
            </a:r>
            <a:r>
              <a:rPr lang="sl-SI" sz="1800" b="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https://www.wikimedia.org/</a:t>
            </a:r>
            <a:r>
              <a:rPr lang="sl-SI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[15. 12. 2025]</a:t>
            </a:r>
            <a:endParaRPr lang="sl-SI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01FDCA1B-5638-46A5-AF3B-64447312EC99}"/>
              </a:ext>
            </a:extLst>
          </p:cNvPr>
          <p:cNvSpPr txBox="1"/>
          <p:nvPr/>
        </p:nvSpPr>
        <p:spPr>
          <a:xfrm>
            <a:off x="4125132" y="240227"/>
            <a:ext cx="3941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5. UPORABLJENA LITERATURA</a:t>
            </a:r>
          </a:p>
        </p:txBody>
      </p:sp>
    </p:spTree>
    <p:extLst>
      <p:ext uri="{BB962C8B-B14F-4D97-AF65-F5344CB8AC3E}">
        <p14:creationId xmlns:p14="http://schemas.microsoft.com/office/powerpoint/2010/main" val="4033946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2913F36C-3FDF-42F0-AF7F-DD7DEA42B7B0}"/>
              </a:ext>
            </a:extLst>
          </p:cNvPr>
          <p:cNvSpPr txBox="1"/>
          <p:nvPr/>
        </p:nvSpPr>
        <p:spPr>
          <a:xfrm>
            <a:off x="2252420" y="2274838"/>
            <a:ext cx="76871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/>
              <a:t>HVALA ZA VAŠO POZORNOST!</a:t>
            </a:r>
          </a:p>
          <a:p>
            <a:pPr algn="ctr"/>
            <a:endParaRPr lang="sl-SI" sz="3600" dirty="0"/>
          </a:p>
          <a:p>
            <a:pPr algn="ctr"/>
            <a:endParaRPr lang="sl-SI" sz="3600" dirty="0"/>
          </a:p>
          <a:p>
            <a:pPr algn="ctr"/>
            <a:r>
              <a:rPr lang="sl-SI" sz="3600" dirty="0"/>
              <a:t>IMATE MORDA ŠE KAKŠNO VPRAŠANJE?</a:t>
            </a:r>
          </a:p>
        </p:txBody>
      </p:sp>
    </p:spTree>
    <p:extLst>
      <p:ext uri="{BB962C8B-B14F-4D97-AF65-F5344CB8AC3E}">
        <p14:creationId xmlns:p14="http://schemas.microsoft.com/office/powerpoint/2010/main" val="128275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51005A-02AE-3FF9-2656-ECD2E76D7B8D}"/>
              </a:ext>
            </a:extLst>
          </p:cNvPr>
          <p:cNvSpPr txBox="1"/>
          <p:nvPr/>
        </p:nvSpPr>
        <p:spPr>
          <a:xfrm>
            <a:off x="126570" y="154986"/>
            <a:ext cx="11938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2. TURISTIČNI POTENCIAL VODOTOKOV NA ISKRIVI PEŠPOTI: BRNIK-MOST NA SOČI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0F1FDC9-D2A8-EDD3-CDD8-ECBE93392F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366"/>
          <a:stretch/>
        </p:blipFill>
        <p:spPr>
          <a:xfrm>
            <a:off x="3473150" y="751667"/>
            <a:ext cx="5245700" cy="5867670"/>
          </a:xfrm>
          <a:prstGeom prst="rect">
            <a:avLst/>
          </a:prstGeom>
        </p:spPr>
      </p:pic>
      <p:cxnSp>
        <p:nvCxnSpPr>
          <p:cNvPr id="39" name="Raven povezovalnik 38">
            <a:extLst>
              <a:ext uri="{FF2B5EF4-FFF2-40B4-BE49-F238E27FC236}">
                <a16:creationId xmlns:a16="http://schemas.microsoft.com/office/drawing/2014/main" id="{00691D71-ABDF-B8C2-A8F4-76C592635F95}"/>
              </a:ext>
            </a:extLst>
          </p:cNvPr>
          <p:cNvCxnSpPr/>
          <p:nvPr/>
        </p:nvCxnSpPr>
        <p:spPr>
          <a:xfrm>
            <a:off x="6983604" y="5756088"/>
            <a:ext cx="25200" cy="28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271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A17626D-0A35-4629-15FF-21B3CFCDA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820" y="0"/>
            <a:ext cx="7650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67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B0C3738-8669-4AE6-4862-C98A69A16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413" y="0"/>
            <a:ext cx="7633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04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7429E50-5582-EBA3-E82B-65E681EB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67" y="0"/>
            <a:ext cx="7710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27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8F5BDCD-7340-D007-0D65-144C9479B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765" y="0"/>
            <a:ext cx="7652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91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9C186E1-F82E-EE8A-B357-881B5DB47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678" y="0"/>
            <a:ext cx="7574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18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AEF893D-0036-C3F7-4B3A-27A657554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057" y="0"/>
            <a:ext cx="7533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09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424</Words>
  <Application>Microsoft Office PowerPoint</Application>
  <PresentationFormat>Širokozaslonsko</PresentationFormat>
  <Paragraphs>40</Paragraphs>
  <Slides>25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Šola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Jano</dc:creator>
  <cp:lastModifiedBy>Uporabnik</cp:lastModifiedBy>
  <cp:revision>15</cp:revision>
  <dcterms:created xsi:type="dcterms:W3CDTF">2026-02-28T06:16:24Z</dcterms:created>
  <dcterms:modified xsi:type="dcterms:W3CDTF">2026-03-10T09:20:30Z</dcterms:modified>
</cp:coreProperties>
</file>