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281" r:id="rId3"/>
    <p:sldId id="286" r:id="rId4"/>
    <p:sldId id="287" r:id="rId5"/>
    <p:sldId id="288" r:id="rId6"/>
    <p:sldId id="278" r:id="rId7"/>
  </p:sldIdLst>
  <p:sldSz cx="12798425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3333FF"/>
    <a:srgbClr val="4472C4"/>
    <a:srgbClr val="FFFF00"/>
    <a:srgbClr val="FF9900"/>
    <a:srgbClr val="CC9900"/>
    <a:srgbClr val="CC3300"/>
    <a:srgbClr val="99FF33"/>
    <a:srgbClr val="00CC99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9803" y="1178222"/>
            <a:ext cx="9598819" cy="2506427"/>
          </a:xfrm>
        </p:spPr>
        <p:txBody>
          <a:bodyPr anchor="b"/>
          <a:lstStyle>
            <a:lvl1pPr algn="ctr">
              <a:defRPr sz="6298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9803" y="3781306"/>
            <a:ext cx="9598819" cy="1738167"/>
          </a:xfrm>
        </p:spPr>
        <p:txBody>
          <a:bodyPr/>
          <a:lstStyle>
            <a:lvl1pPr marL="0" indent="0" algn="ctr">
              <a:buNone/>
              <a:defRPr sz="2519"/>
            </a:lvl1pPr>
            <a:lvl2pPr marL="479923" indent="0" algn="ctr">
              <a:buNone/>
              <a:defRPr sz="2099"/>
            </a:lvl2pPr>
            <a:lvl3pPr marL="959846" indent="0" algn="ctr">
              <a:buNone/>
              <a:defRPr sz="1889"/>
            </a:lvl3pPr>
            <a:lvl4pPr marL="1439769" indent="0" algn="ctr">
              <a:buNone/>
              <a:defRPr sz="1680"/>
            </a:lvl4pPr>
            <a:lvl5pPr marL="1919691" indent="0" algn="ctr">
              <a:buNone/>
              <a:defRPr sz="1680"/>
            </a:lvl5pPr>
            <a:lvl6pPr marL="2399614" indent="0" algn="ctr">
              <a:buNone/>
              <a:defRPr sz="1680"/>
            </a:lvl6pPr>
            <a:lvl7pPr marL="2879537" indent="0" algn="ctr">
              <a:buNone/>
              <a:defRPr sz="1680"/>
            </a:lvl7pPr>
            <a:lvl8pPr marL="3359460" indent="0" algn="ctr">
              <a:buNone/>
              <a:defRPr sz="1680"/>
            </a:lvl8pPr>
            <a:lvl9pPr marL="3839383" indent="0" algn="ctr">
              <a:buNone/>
              <a:defRPr sz="168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8D4F-DAC3-467C-8602-E6F73747F42A}" type="datetimeFigureOut">
              <a:rPr lang="sl-SI" smtClean="0"/>
              <a:t>18. 04. 2026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AF62-2E83-4682-B0F3-F10C60A9EE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975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8D4F-DAC3-467C-8602-E6F73747F42A}" type="datetimeFigureOut">
              <a:rPr lang="sl-SI" smtClean="0"/>
              <a:t>18. 04. 2026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AF62-2E83-4682-B0F3-F10C60A9EE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193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8873" y="383297"/>
            <a:ext cx="2759660" cy="610108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9892" y="383297"/>
            <a:ext cx="8119001" cy="6101085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8D4F-DAC3-467C-8602-E6F73747F42A}" type="datetimeFigureOut">
              <a:rPr lang="sl-SI" smtClean="0"/>
              <a:t>18. 04. 2026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AF62-2E83-4682-B0F3-F10C60A9EE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363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8D4F-DAC3-467C-8602-E6F73747F42A}" type="datetimeFigureOut">
              <a:rPr lang="sl-SI" smtClean="0"/>
              <a:t>18. 04. 2026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AF62-2E83-4682-B0F3-F10C60A9EE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545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26" y="1794830"/>
            <a:ext cx="11038642" cy="2994714"/>
          </a:xfrm>
        </p:spPr>
        <p:txBody>
          <a:bodyPr anchor="b"/>
          <a:lstStyle>
            <a:lvl1pPr>
              <a:defRPr sz="6298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26" y="4817875"/>
            <a:ext cx="11038642" cy="1574849"/>
          </a:xfrm>
        </p:spPr>
        <p:txBody>
          <a:bodyPr/>
          <a:lstStyle>
            <a:lvl1pPr marL="0" indent="0">
              <a:buNone/>
              <a:defRPr sz="2519">
                <a:solidFill>
                  <a:schemeClr val="tx1">
                    <a:tint val="75000"/>
                  </a:schemeClr>
                </a:solidFill>
              </a:defRPr>
            </a:lvl1pPr>
            <a:lvl2pPr marL="479923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2pPr>
            <a:lvl3pPr marL="959846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3pPr>
            <a:lvl4pPr marL="143976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69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61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5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4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38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8D4F-DAC3-467C-8602-E6F73747F42A}" type="datetimeFigureOut">
              <a:rPr lang="sl-SI" smtClean="0"/>
              <a:t>18. 04. 2026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AF62-2E83-4682-B0F3-F10C60A9EE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362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892" y="1916484"/>
            <a:ext cx="5439331" cy="456789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9202" y="1916484"/>
            <a:ext cx="5439331" cy="456789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8D4F-DAC3-467C-8602-E6F73747F42A}" type="datetimeFigureOut">
              <a:rPr lang="sl-SI" smtClean="0"/>
              <a:t>18. 04. 2026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AF62-2E83-4682-B0F3-F10C60A9EE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519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8" y="383297"/>
            <a:ext cx="11038642" cy="139153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559" y="1764832"/>
            <a:ext cx="5414333" cy="864917"/>
          </a:xfrm>
        </p:spPr>
        <p:txBody>
          <a:bodyPr anchor="b"/>
          <a:lstStyle>
            <a:lvl1pPr marL="0" indent="0">
              <a:buNone/>
              <a:defRPr sz="2519" b="1"/>
            </a:lvl1pPr>
            <a:lvl2pPr marL="479923" indent="0">
              <a:buNone/>
              <a:defRPr sz="2099" b="1"/>
            </a:lvl2pPr>
            <a:lvl3pPr marL="959846" indent="0">
              <a:buNone/>
              <a:defRPr sz="1889" b="1"/>
            </a:lvl3pPr>
            <a:lvl4pPr marL="1439769" indent="0">
              <a:buNone/>
              <a:defRPr sz="1680" b="1"/>
            </a:lvl4pPr>
            <a:lvl5pPr marL="1919691" indent="0">
              <a:buNone/>
              <a:defRPr sz="1680" b="1"/>
            </a:lvl5pPr>
            <a:lvl6pPr marL="2399614" indent="0">
              <a:buNone/>
              <a:defRPr sz="1680" b="1"/>
            </a:lvl6pPr>
            <a:lvl7pPr marL="2879537" indent="0">
              <a:buNone/>
              <a:defRPr sz="1680" b="1"/>
            </a:lvl7pPr>
            <a:lvl8pPr marL="3359460" indent="0">
              <a:buNone/>
              <a:defRPr sz="1680" b="1"/>
            </a:lvl8pPr>
            <a:lvl9pPr marL="3839383" indent="0">
              <a:buNone/>
              <a:defRPr sz="168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559" y="2629749"/>
            <a:ext cx="5414333" cy="386796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202" y="1764832"/>
            <a:ext cx="5440998" cy="864917"/>
          </a:xfrm>
        </p:spPr>
        <p:txBody>
          <a:bodyPr anchor="b"/>
          <a:lstStyle>
            <a:lvl1pPr marL="0" indent="0">
              <a:buNone/>
              <a:defRPr sz="2519" b="1"/>
            </a:lvl1pPr>
            <a:lvl2pPr marL="479923" indent="0">
              <a:buNone/>
              <a:defRPr sz="2099" b="1"/>
            </a:lvl2pPr>
            <a:lvl3pPr marL="959846" indent="0">
              <a:buNone/>
              <a:defRPr sz="1889" b="1"/>
            </a:lvl3pPr>
            <a:lvl4pPr marL="1439769" indent="0">
              <a:buNone/>
              <a:defRPr sz="1680" b="1"/>
            </a:lvl4pPr>
            <a:lvl5pPr marL="1919691" indent="0">
              <a:buNone/>
              <a:defRPr sz="1680" b="1"/>
            </a:lvl5pPr>
            <a:lvl6pPr marL="2399614" indent="0">
              <a:buNone/>
              <a:defRPr sz="1680" b="1"/>
            </a:lvl6pPr>
            <a:lvl7pPr marL="2879537" indent="0">
              <a:buNone/>
              <a:defRPr sz="1680" b="1"/>
            </a:lvl7pPr>
            <a:lvl8pPr marL="3359460" indent="0">
              <a:buNone/>
              <a:defRPr sz="1680" b="1"/>
            </a:lvl8pPr>
            <a:lvl9pPr marL="3839383" indent="0">
              <a:buNone/>
              <a:defRPr sz="168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9202" y="2629749"/>
            <a:ext cx="5440998" cy="386796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8D4F-DAC3-467C-8602-E6F73747F42A}" type="datetimeFigureOut">
              <a:rPr lang="sl-SI" smtClean="0"/>
              <a:t>18. 04. 2026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AF62-2E83-4682-B0F3-F10C60A9EE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197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8D4F-DAC3-467C-8602-E6F73747F42A}" type="datetimeFigureOut">
              <a:rPr lang="sl-SI" smtClean="0"/>
              <a:t>18. 04. 2026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AF62-2E83-4682-B0F3-F10C60A9EE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243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8D4F-DAC3-467C-8602-E6F73747F42A}" type="datetimeFigureOut">
              <a:rPr lang="sl-SI" smtClean="0"/>
              <a:t>18. 04. 2026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AF62-2E83-4682-B0F3-F10C60A9EE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867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9" y="479954"/>
            <a:ext cx="41278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0997" y="1036569"/>
            <a:ext cx="6479203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1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59" y="2159794"/>
            <a:ext cx="41278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23" indent="0">
              <a:buNone/>
              <a:defRPr sz="1470"/>
            </a:lvl2pPr>
            <a:lvl3pPr marL="959846" indent="0">
              <a:buNone/>
              <a:defRPr sz="1260"/>
            </a:lvl3pPr>
            <a:lvl4pPr marL="1439769" indent="0">
              <a:buNone/>
              <a:defRPr sz="1050"/>
            </a:lvl4pPr>
            <a:lvl5pPr marL="1919691" indent="0">
              <a:buNone/>
              <a:defRPr sz="1050"/>
            </a:lvl5pPr>
            <a:lvl6pPr marL="2399614" indent="0">
              <a:buNone/>
              <a:defRPr sz="1050"/>
            </a:lvl6pPr>
            <a:lvl7pPr marL="2879537" indent="0">
              <a:buNone/>
              <a:defRPr sz="1050"/>
            </a:lvl7pPr>
            <a:lvl8pPr marL="3359460" indent="0">
              <a:buNone/>
              <a:defRPr sz="1050"/>
            </a:lvl8pPr>
            <a:lvl9pPr marL="3839383" indent="0">
              <a:buNone/>
              <a:defRPr sz="10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8D4F-DAC3-467C-8602-E6F73747F42A}" type="datetimeFigureOut">
              <a:rPr lang="sl-SI" smtClean="0"/>
              <a:t>18. 04. 2026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AF62-2E83-4682-B0F3-F10C60A9EE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459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9" y="479954"/>
            <a:ext cx="41278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0997" y="1036569"/>
            <a:ext cx="6479203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23" indent="0">
              <a:buNone/>
              <a:defRPr sz="2939"/>
            </a:lvl2pPr>
            <a:lvl3pPr marL="959846" indent="0">
              <a:buNone/>
              <a:defRPr sz="2519"/>
            </a:lvl3pPr>
            <a:lvl4pPr marL="1439769" indent="0">
              <a:buNone/>
              <a:defRPr sz="2099"/>
            </a:lvl4pPr>
            <a:lvl5pPr marL="1919691" indent="0">
              <a:buNone/>
              <a:defRPr sz="2099"/>
            </a:lvl5pPr>
            <a:lvl6pPr marL="2399614" indent="0">
              <a:buNone/>
              <a:defRPr sz="2099"/>
            </a:lvl6pPr>
            <a:lvl7pPr marL="2879537" indent="0">
              <a:buNone/>
              <a:defRPr sz="2099"/>
            </a:lvl7pPr>
            <a:lvl8pPr marL="3359460" indent="0">
              <a:buNone/>
              <a:defRPr sz="2099"/>
            </a:lvl8pPr>
            <a:lvl9pPr marL="3839383" indent="0">
              <a:buNone/>
              <a:defRPr sz="2099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59" y="2159794"/>
            <a:ext cx="41278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23" indent="0">
              <a:buNone/>
              <a:defRPr sz="1470"/>
            </a:lvl2pPr>
            <a:lvl3pPr marL="959846" indent="0">
              <a:buNone/>
              <a:defRPr sz="1260"/>
            </a:lvl3pPr>
            <a:lvl4pPr marL="1439769" indent="0">
              <a:buNone/>
              <a:defRPr sz="1050"/>
            </a:lvl4pPr>
            <a:lvl5pPr marL="1919691" indent="0">
              <a:buNone/>
              <a:defRPr sz="1050"/>
            </a:lvl5pPr>
            <a:lvl6pPr marL="2399614" indent="0">
              <a:buNone/>
              <a:defRPr sz="1050"/>
            </a:lvl6pPr>
            <a:lvl7pPr marL="2879537" indent="0">
              <a:buNone/>
              <a:defRPr sz="1050"/>
            </a:lvl7pPr>
            <a:lvl8pPr marL="3359460" indent="0">
              <a:buNone/>
              <a:defRPr sz="1050"/>
            </a:lvl8pPr>
            <a:lvl9pPr marL="3839383" indent="0">
              <a:buNone/>
              <a:defRPr sz="10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8D4F-DAC3-467C-8602-E6F73747F42A}" type="datetimeFigureOut">
              <a:rPr lang="sl-SI" smtClean="0"/>
              <a:t>18. 04. 2026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AF62-2E83-4682-B0F3-F10C60A9EE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319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9892" y="383297"/>
            <a:ext cx="11038642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892" y="1916484"/>
            <a:ext cx="11038642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892" y="6672697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D8D4F-DAC3-467C-8602-E6F73747F42A}" type="datetimeFigureOut">
              <a:rPr lang="sl-SI" smtClean="0"/>
              <a:t>18. 04. 2026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79" y="6672697"/>
            <a:ext cx="43194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87" y="6672697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7AF62-2E83-4682-B0F3-F10C60A9EE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57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59846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61" indent="-239961" algn="l" defTabSz="95984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88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19" kern="1200">
          <a:solidFill>
            <a:schemeClr val="tx1"/>
          </a:solidFill>
          <a:latin typeface="+mn-lt"/>
          <a:ea typeface="+mn-ea"/>
          <a:cs typeface="+mn-cs"/>
        </a:defRPr>
      </a:lvl2pPr>
      <a:lvl3pPr marL="1199807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79730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2159653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639576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3119498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599421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407934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7992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2pPr>
      <a:lvl3pPr marL="959846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439769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19691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399614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879537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35946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83938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FAC1AD2-098B-4122-99FB-882B63574FB9}"/>
              </a:ext>
            </a:extLst>
          </p:cNvPr>
          <p:cNvSpPr txBox="1"/>
          <p:nvPr/>
        </p:nvSpPr>
        <p:spPr>
          <a:xfrm>
            <a:off x="896863" y="2130405"/>
            <a:ext cx="110046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ŠTIRI ZLAGANJA KART PRI BRIDŽU &amp; ODIGRAVANJE</a:t>
            </a:r>
            <a:br>
              <a:rPr lang="sl-SI" sz="2800" dirty="0"/>
            </a:br>
            <a:r>
              <a:rPr lang="sl-SI" sz="2800" dirty="0"/>
              <a:t> PARTIJE V 5 NALOGI, ČE POSTAVIMO SAMO </a:t>
            </a:r>
            <a:br>
              <a:rPr lang="sl-SI" sz="2800" dirty="0"/>
            </a:br>
            <a:r>
              <a:rPr lang="sl-SI" sz="2800" dirty="0"/>
              <a:t>13 SRCEV IN 4 PIKE TER 1 KARO ZA ODMETAVANJE</a:t>
            </a:r>
          </a:p>
          <a:p>
            <a:pPr algn="ctr"/>
            <a:endParaRPr lang="sl-SI" sz="2800" dirty="0"/>
          </a:p>
          <a:p>
            <a:pPr algn="ctr"/>
            <a:endParaRPr lang="sl-SI" sz="2800" dirty="0"/>
          </a:p>
          <a:p>
            <a:pPr algn="ctr"/>
            <a:r>
              <a:rPr lang="sl-SI" sz="2800" dirty="0"/>
              <a:t>PRIPRAVIL: JANEZ ČERNILEC</a:t>
            </a:r>
          </a:p>
          <a:p>
            <a:pPr algn="ctr"/>
            <a:endParaRPr lang="sl-SI" sz="2800" dirty="0"/>
          </a:p>
          <a:p>
            <a:pPr algn="ctr"/>
            <a:r>
              <a:rPr lang="sl-SI" sz="2800" dirty="0"/>
              <a:t>APRIL 2026HHH</a:t>
            </a:r>
          </a:p>
        </p:txBody>
      </p:sp>
    </p:spTree>
    <p:extLst>
      <p:ext uri="{BB962C8B-B14F-4D97-AF65-F5344CB8AC3E}">
        <p14:creationId xmlns:p14="http://schemas.microsoft.com/office/powerpoint/2010/main" val="207695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Skupina 64">
            <a:extLst>
              <a:ext uri="{FF2B5EF4-FFF2-40B4-BE49-F238E27FC236}">
                <a16:creationId xmlns:a16="http://schemas.microsoft.com/office/drawing/2014/main" id="{7F3DFCA6-D378-E078-0EED-BDDA5128C14E}"/>
              </a:ext>
            </a:extLst>
          </p:cNvPr>
          <p:cNvGrpSpPr/>
          <p:nvPr/>
        </p:nvGrpSpPr>
        <p:grpSpPr>
          <a:xfrm>
            <a:off x="4141955" y="1540127"/>
            <a:ext cx="3228316" cy="2533746"/>
            <a:chOff x="4141955" y="1540127"/>
            <a:chExt cx="3228316" cy="2533746"/>
          </a:xfrm>
        </p:grpSpPr>
        <p:sp>
          <p:nvSpPr>
            <p:cNvPr id="36" name="Pravokotnik 35">
              <a:extLst>
                <a:ext uri="{FF2B5EF4-FFF2-40B4-BE49-F238E27FC236}">
                  <a16:creationId xmlns:a16="http://schemas.microsoft.com/office/drawing/2014/main" id="{6892456C-9409-C818-23DD-EFED9B199437}"/>
                </a:ext>
              </a:extLst>
            </p:cNvPr>
            <p:cNvSpPr/>
            <p:nvPr/>
          </p:nvSpPr>
          <p:spPr>
            <a:xfrm>
              <a:off x="4141955" y="1540127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7" name="Pravokotnik 36">
              <a:extLst>
                <a:ext uri="{FF2B5EF4-FFF2-40B4-BE49-F238E27FC236}">
                  <a16:creationId xmlns:a16="http://schemas.microsoft.com/office/drawing/2014/main" id="{75CF24D7-2B7E-1B7D-CB51-7772373B85DD}"/>
                </a:ext>
              </a:extLst>
            </p:cNvPr>
            <p:cNvSpPr/>
            <p:nvPr/>
          </p:nvSpPr>
          <p:spPr>
            <a:xfrm>
              <a:off x="4947297" y="1540127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8" name="Pravokotnik 37">
              <a:extLst>
                <a:ext uri="{FF2B5EF4-FFF2-40B4-BE49-F238E27FC236}">
                  <a16:creationId xmlns:a16="http://schemas.microsoft.com/office/drawing/2014/main" id="{326FC8D0-C1F5-512E-4C01-6673B7D56BE2}"/>
                </a:ext>
              </a:extLst>
            </p:cNvPr>
            <p:cNvSpPr/>
            <p:nvPr/>
          </p:nvSpPr>
          <p:spPr>
            <a:xfrm>
              <a:off x="5752639" y="1546270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9" name="Pravokotnik 38">
              <a:extLst>
                <a:ext uri="{FF2B5EF4-FFF2-40B4-BE49-F238E27FC236}">
                  <a16:creationId xmlns:a16="http://schemas.microsoft.com/office/drawing/2014/main" id="{557FACA1-FDC9-412B-476D-DA1E1C430D15}"/>
                </a:ext>
              </a:extLst>
            </p:cNvPr>
            <p:cNvSpPr/>
            <p:nvPr/>
          </p:nvSpPr>
          <p:spPr>
            <a:xfrm>
              <a:off x="6557981" y="1542499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0" name="Pravokotnik 39">
              <a:extLst>
                <a:ext uri="{FF2B5EF4-FFF2-40B4-BE49-F238E27FC236}">
                  <a16:creationId xmlns:a16="http://schemas.microsoft.com/office/drawing/2014/main" id="{7AD28F6C-0688-C374-1A06-4A7197663B2F}"/>
                </a:ext>
              </a:extLst>
            </p:cNvPr>
            <p:cNvSpPr/>
            <p:nvPr/>
          </p:nvSpPr>
          <p:spPr>
            <a:xfrm>
              <a:off x="4141955" y="2181396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1" name="Pravokotnik 40">
              <a:extLst>
                <a:ext uri="{FF2B5EF4-FFF2-40B4-BE49-F238E27FC236}">
                  <a16:creationId xmlns:a16="http://schemas.microsoft.com/office/drawing/2014/main" id="{81E5B071-1F0E-471E-A198-51162A9C7C16}"/>
                </a:ext>
              </a:extLst>
            </p:cNvPr>
            <p:cNvSpPr/>
            <p:nvPr/>
          </p:nvSpPr>
          <p:spPr>
            <a:xfrm>
              <a:off x="4947297" y="2181396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2" name="Pravokotnik 41">
              <a:extLst>
                <a:ext uri="{FF2B5EF4-FFF2-40B4-BE49-F238E27FC236}">
                  <a16:creationId xmlns:a16="http://schemas.microsoft.com/office/drawing/2014/main" id="{23DFD1F3-C7CB-38ED-8CE1-8EB1850EE36D}"/>
                </a:ext>
              </a:extLst>
            </p:cNvPr>
            <p:cNvSpPr/>
            <p:nvPr/>
          </p:nvSpPr>
          <p:spPr>
            <a:xfrm>
              <a:off x="5752639" y="2179150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3" name="Pravokotnik 42">
              <a:extLst>
                <a:ext uri="{FF2B5EF4-FFF2-40B4-BE49-F238E27FC236}">
                  <a16:creationId xmlns:a16="http://schemas.microsoft.com/office/drawing/2014/main" id="{417BF98D-F0F2-ADB7-1D99-F31E880ED2E1}"/>
                </a:ext>
              </a:extLst>
            </p:cNvPr>
            <p:cNvSpPr/>
            <p:nvPr/>
          </p:nvSpPr>
          <p:spPr>
            <a:xfrm>
              <a:off x="6557981" y="2183768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4" name="Pravokotnik 43">
              <a:extLst>
                <a:ext uri="{FF2B5EF4-FFF2-40B4-BE49-F238E27FC236}">
                  <a16:creationId xmlns:a16="http://schemas.microsoft.com/office/drawing/2014/main" id="{CC384B93-9AC8-C021-6C80-51334C731A2B}"/>
                </a:ext>
              </a:extLst>
            </p:cNvPr>
            <p:cNvSpPr/>
            <p:nvPr/>
          </p:nvSpPr>
          <p:spPr>
            <a:xfrm>
              <a:off x="4148903" y="2837546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5" name="Pravokotnik 44">
              <a:extLst>
                <a:ext uri="{FF2B5EF4-FFF2-40B4-BE49-F238E27FC236}">
                  <a16:creationId xmlns:a16="http://schemas.microsoft.com/office/drawing/2014/main" id="{4B0C9623-6A89-AA34-9F9E-6A16BE8AC725}"/>
                </a:ext>
              </a:extLst>
            </p:cNvPr>
            <p:cNvSpPr/>
            <p:nvPr/>
          </p:nvSpPr>
          <p:spPr>
            <a:xfrm>
              <a:off x="4954245" y="2837546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6" name="Pravokotnik 45">
              <a:extLst>
                <a:ext uri="{FF2B5EF4-FFF2-40B4-BE49-F238E27FC236}">
                  <a16:creationId xmlns:a16="http://schemas.microsoft.com/office/drawing/2014/main" id="{FAD550C5-8D98-7817-5DBD-0188293838C8}"/>
                </a:ext>
              </a:extLst>
            </p:cNvPr>
            <p:cNvSpPr/>
            <p:nvPr/>
          </p:nvSpPr>
          <p:spPr>
            <a:xfrm>
              <a:off x="5750615" y="2835227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7" name="Pravokotnik 46">
              <a:extLst>
                <a:ext uri="{FF2B5EF4-FFF2-40B4-BE49-F238E27FC236}">
                  <a16:creationId xmlns:a16="http://schemas.microsoft.com/office/drawing/2014/main" id="{BF1B7270-C2C4-DBB0-DDF3-DD1E95E4B759}"/>
                </a:ext>
              </a:extLst>
            </p:cNvPr>
            <p:cNvSpPr/>
            <p:nvPr/>
          </p:nvSpPr>
          <p:spPr>
            <a:xfrm>
              <a:off x="6564929" y="2831529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2" name="Pravokotnik 51">
              <a:extLst>
                <a:ext uri="{FF2B5EF4-FFF2-40B4-BE49-F238E27FC236}">
                  <a16:creationId xmlns:a16="http://schemas.microsoft.com/office/drawing/2014/main" id="{C15ABEFD-FD4E-FC4D-538D-34DA1F3472B2}"/>
                </a:ext>
              </a:extLst>
            </p:cNvPr>
            <p:cNvSpPr/>
            <p:nvPr/>
          </p:nvSpPr>
          <p:spPr>
            <a:xfrm>
              <a:off x="5382083" y="3491450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0F26A92-C6F3-A085-E39A-204949AB6933}"/>
              </a:ext>
            </a:extLst>
          </p:cNvPr>
          <p:cNvSpPr txBox="1"/>
          <p:nvPr/>
        </p:nvSpPr>
        <p:spPr>
          <a:xfrm>
            <a:off x="6611115" y="2829658"/>
            <a:ext cx="63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Segoe UI Variable Display" pitchFamily="2" charset="0"/>
              </a:rPr>
              <a:t>♠</a:t>
            </a:r>
            <a:r>
              <a:rPr lang="sl-SI" sz="2800" b="1" dirty="0"/>
              <a:t>K</a:t>
            </a:r>
            <a:endParaRPr lang="sl-SI" sz="2800" dirty="0"/>
          </a:p>
        </p:txBody>
      </p:sp>
      <p:sp>
        <p:nvSpPr>
          <p:cNvPr id="98" name="PoljeZBesedilom 97">
            <a:extLst>
              <a:ext uri="{FF2B5EF4-FFF2-40B4-BE49-F238E27FC236}">
                <a16:creationId xmlns:a16="http://schemas.microsoft.com/office/drawing/2014/main" id="{28ABDD21-B001-6263-2006-C776B9573912}"/>
              </a:ext>
            </a:extLst>
          </p:cNvPr>
          <p:cNvSpPr txBox="1"/>
          <p:nvPr/>
        </p:nvSpPr>
        <p:spPr>
          <a:xfrm>
            <a:off x="4242805" y="2851573"/>
            <a:ext cx="63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Segoe UI Variable Display" pitchFamily="2" charset="0"/>
              </a:rPr>
              <a:t>♠</a:t>
            </a:r>
            <a:r>
              <a:rPr lang="sl-SI" sz="2800" b="1" dirty="0">
                <a:latin typeface="Segoe UI Variable Display" pitchFamily="2" charset="0"/>
              </a:rPr>
              <a:t>3</a:t>
            </a:r>
            <a:endParaRPr lang="sl-SI" sz="2800" dirty="0"/>
          </a:p>
        </p:txBody>
      </p:sp>
      <p:sp>
        <p:nvSpPr>
          <p:cNvPr id="99" name="PoljeZBesedilom 98">
            <a:extLst>
              <a:ext uri="{FF2B5EF4-FFF2-40B4-BE49-F238E27FC236}">
                <a16:creationId xmlns:a16="http://schemas.microsoft.com/office/drawing/2014/main" id="{FED83457-53D2-2525-5993-71A4FBB01607}"/>
              </a:ext>
            </a:extLst>
          </p:cNvPr>
          <p:cNvSpPr txBox="1"/>
          <p:nvPr/>
        </p:nvSpPr>
        <p:spPr>
          <a:xfrm>
            <a:off x="5897965" y="2191659"/>
            <a:ext cx="634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Segoe UI Variable Display" pitchFamily="2" charset="0"/>
              </a:rPr>
              <a:t>♠</a:t>
            </a:r>
            <a:r>
              <a:rPr lang="sl-SI" sz="2800" b="1" dirty="0"/>
              <a:t>2</a:t>
            </a:r>
            <a:endParaRPr lang="sl-SI" sz="2800" dirty="0"/>
          </a:p>
        </p:txBody>
      </p:sp>
      <p:sp>
        <p:nvSpPr>
          <p:cNvPr id="102" name="PoljeZBesedilom 101">
            <a:extLst>
              <a:ext uri="{FF2B5EF4-FFF2-40B4-BE49-F238E27FC236}">
                <a16:creationId xmlns:a16="http://schemas.microsoft.com/office/drawing/2014/main" id="{FBC7CE10-EFF0-F0FA-11C6-14E75A5E6798}"/>
              </a:ext>
            </a:extLst>
          </p:cNvPr>
          <p:cNvSpPr txBox="1"/>
          <p:nvPr/>
        </p:nvSpPr>
        <p:spPr>
          <a:xfrm>
            <a:off x="5031840" y="1552757"/>
            <a:ext cx="65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Segoe UI Variable Display" pitchFamily="2" charset="0"/>
              </a:rPr>
              <a:t>♣</a:t>
            </a:r>
            <a:r>
              <a:rPr lang="sl-SI" sz="2800" b="1" dirty="0"/>
              <a:t>A</a:t>
            </a:r>
            <a:endParaRPr lang="sl-SI" sz="2800" dirty="0"/>
          </a:p>
        </p:txBody>
      </p:sp>
      <p:sp>
        <p:nvSpPr>
          <p:cNvPr id="107" name="PoljeZBesedilom 106">
            <a:extLst>
              <a:ext uri="{FF2B5EF4-FFF2-40B4-BE49-F238E27FC236}">
                <a16:creationId xmlns:a16="http://schemas.microsoft.com/office/drawing/2014/main" id="{809576AC-2360-A346-2272-C952CCA3190B}"/>
              </a:ext>
            </a:extLst>
          </p:cNvPr>
          <p:cNvSpPr txBox="1"/>
          <p:nvPr/>
        </p:nvSpPr>
        <p:spPr>
          <a:xfrm>
            <a:off x="5043693" y="2173759"/>
            <a:ext cx="63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Segoe UI Variable Display" pitchFamily="2" charset="0"/>
              </a:rPr>
              <a:t>♣</a:t>
            </a:r>
            <a:r>
              <a:rPr lang="sl-SI" sz="2800" b="1" dirty="0"/>
              <a:t>9</a:t>
            </a:r>
            <a:endParaRPr lang="sl-SI" sz="2800" dirty="0"/>
          </a:p>
        </p:txBody>
      </p:sp>
      <p:sp>
        <p:nvSpPr>
          <p:cNvPr id="114" name="PoljeZBesedilom 113">
            <a:extLst>
              <a:ext uri="{FF2B5EF4-FFF2-40B4-BE49-F238E27FC236}">
                <a16:creationId xmlns:a16="http://schemas.microsoft.com/office/drawing/2014/main" id="{BB7D7726-02BC-7F57-3446-5ED0221B5E3F}"/>
              </a:ext>
            </a:extLst>
          </p:cNvPr>
          <p:cNvSpPr txBox="1"/>
          <p:nvPr/>
        </p:nvSpPr>
        <p:spPr>
          <a:xfrm>
            <a:off x="4300934" y="1563856"/>
            <a:ext cx="617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Segoe UI Variable Display" pitchFamily="2" charset="0"/>
              </a:rPr>
              <a:t>♣</a:t>
            </a:r>
            <a:r>
              <a:rPr lang="sl-SI" sz="2800" b="1" dirty="0"/>
              <a:t>2</a:t>
            </a:r>
            <a:endParaRPr lang="sl-SI" sz="2800" dirty="0"/>
          </a:p>
        </p:txBody>
      </p:sp>
      <p:sp>
        <p:nvSpPr>
          <p:cNvPr id="118" name="PoljeZBesedilom 117">
            <a:extLst>
              <a:ext uri="{FF2B5EF4-FFF2-40B4-BE49-F238E27FC236}">
                <a16:creationId xmlns:a16="http://schemas.microsoft.com/office/drawing/2014/main" id="{29DFA845-70EC-CEBE-8942-5ADC7B62ED47}"/>
              </a:ext>
            </a:extLst>
          </p:cNvPr>
          <p:cNvSpPr txBox="1"/>
          <p:nvPr/>
        </p:nvSpPr>
        <p:spPr>
          <a:xfrm>
            <a:off x="4234071" y="2179701"/>
            <a:ext cx="67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Segoe UI Variable Display" pitchFamily="2" charset="0"/>
              </a:rPr>
              <a:t>♦</a:t>
            </a:r>
            <a:r>
              <a:rPr lang="sl-SI" sz="2800" b="1" dirty="0">
                <a:solidFill>
                  <a:srgbClr val="FF0000"/>
                </a:solidFill>
              </a:rPr>
              <a:t>A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122" name="PoljeZBesedilom 121">
            <a:extLst>
              <a:ext uri="{FF2B5EF4-FFF2-40B4-BE49-F238E27FC236}">
                <a16:creationId xmlns:a16="http://schemas.microsoft.com/office/drawing/2014/main" id="{496AB954-5485-1C6F-14E8-89AA4FAF2DCA}"/>
              </a:ext>
            </a:extLst>
          </p:cNvPr>
          <p:cNvSpPr txBox="1"/>
          <p:nvPr/>
        </p:nvSpPr>
        <p:spPr>
          <a:xfrm>
            <a:off x="5100318" y="2836226"/>
            <a:ext cx="67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Segoe UI Variable Display" pitchFamily="2" charset="0"/>
              </a:rPr>
              <a:t>♦</a:t>
            </a:r>
            <a:r>
              <a:rPr lang="sl-SI" sz="2800" b="1" dirty="0">
                <a:solidFill>
                  <a:srgbClr val="FF0000"/>
                </a:solidFill>
              </a:rPr>
              <a:t>T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130" name="PoljeZBesedilom 129">
            <a:extLst>
              <a:ext uri="{FF2B5EF4-FFF2-40B4-BE49-F238E27FC236}">
                <a16:creationId xmlns:a16="http://schemas.microsoft.com/office/drawing/2014/main" id="{8A512902-0E57-9D3A-0755-F7C7DC1BFE8D}"/>
              </a:ext>
            </a:extLst>
          </p:cNvPr>
          <p:cNvSpPr txBox="1"/>
          <p:nvPr/>
        </p:nvSpPr>
        <p:spPr>
          <a:xfrm>
            <a:off x="6642302" y="2264156"/>
            <a:ext cx="63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Segoe UI Variable Display" pitchFamily="2" charset="0"/>
              </a:rPr>
              <a:t>♦</a:t>
            </a:r>
            <a:r>
              <a:rPr lang="sl-SI" sz="2800" b="1" dirty="0">
                <a:solidFill>
                  <a:srgbClr val="FF0000"/>
                </a:solidFill>
              </a:rPr>
              <a:t>2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146" name="PoljeZBesedilom 145">
            <a:extLst>
              <a:ext uri="{FF2B5EF4-FFF2-40B4-BE49-F238E27FC236}">
                <a16:creationId xmlns:a16="http://schemas.microsoft.com/office/drawing/2014/main" id="{91837F39-CFE7-6443-0587-EBA97340C938}"/>
              </a:ext>
            </a:extLst>
          </p:cNvPr>
          <p:cNvSpPr txBox="1"/>
          <p:nvPr/>
        </p:nvSpPr>
        <p:spPr>
          <a:xfrm>
            <a:off x="6646908" y="1559671"/>
            <a:ext cx="698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800" b="1" dirty="0">
                <a:solidFill>
                  <a:srgbClr val="FF0000"/>
                </a:solidFill>
              </a:rPr>
              <a:t>A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155" name="PoljeZBesedilom 154">
            <a:extLst>
              <a:ext uri="{FF2B5EF4-FFF2-40B4-BE49-F238E27FC236}">
                <a16:creationId xmlns:a16="http://schemas.microsoft.com/office/drawing/2014/main" id="{9F9FFCF1-FD9D-0D34-8F36-43AB4A2E4936}"/>
              </a:ext>
            </a:extLst>
          </p:cNvPr>
          <p:cNvSpPr txBox="1"/>
          <p:nvPr/>
        </p:nvSpPr>
        <p:spPr>
          <a:xfrm flipH="1">
            <a:off x="5439796" y="3500603"/>
            <a:ext cx="698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800" b="1" dirty="0">
                <a:solidFill>
                  <a:srgbClr val="FF0000"/>
                </a:solidFill>
                <a:latin typeface="Segoe UI Variable Display" pitchFamily="2" charset="0"/>
              </a:rPr>
              <a:t>3</a:t>
            </a:r>
            <a:endParaRPr lang="sl-SI" sz="2800" dirty="0">
              <a:solidFill>
                <a:srgbClr val="FF0000"/>
              </a:solidFill>
            </a:endParaRPr>
          </a:p>
        </p:txBody>
      </p:sp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10A4EDB1-D47A-6403-FDC0-3A6F790B134B}"/>
              </a:ext>
            </a:extLst>
          </p:cNvPr>
          <p:cNvCxnSpPr>
            <a:cxnSpLocks/>
          </p:cNvCxnSpPr>
          <p:nvPr/>
        </p:nvCxnSpPr>
        <p:spPr>
          <a:xfrm>
            <a:off x="8318" y="7050966"/>
            <a:ext cx="1279842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43415B6B-45B9-F155-A566-88B1522419C0}"/>
              </a:ext>
            </a:extLst>
          </p:cNvPr>
          <p:cNvSpPr txBox="1"/>
          <p:nvPr/>
        </p:nvSpPr>
        <p:spPr>
          <a:xfrm>
            <a:off x="229547" y="6611040"/>
            <a:ext cx="142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LEVA STRAN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1167826E-E389-2260-6C2A-3D1C621BAE49}"/>
              </a:ext>
            </a:extLst>
          </p:cNvPr>
          <p:cNvSpPr txBox="1"/>
          <p:nvPr/>
        </p:nvSpPr>
        <p:spPr>
          <a:xfrm>
            <a:off x="11153417" y="6631922"/>
            <a:ext cx="151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DESNA STRAN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739F6D5B-2F0A-AB71-EDFB-82B442B14E42}"/>
              </a:ext>
            </a:extLst>
          </p:cNvPr>
          <p:cNvGrpSpPr/>
          <p:nvPr/>
        </p:nvGrpSpPr>
        <p:grpSpPr>
          <a:xfrm>
            <a:off x="4706220" y="4697327"/>
            <a:ext cx="2325600" cy="1292400"/>
            <a:chOff x="4415436" y="2382303"/>
            <a:chExt cx="3932833" cy="2574546"/>
          </a:xfrm>
        </p:grpSpPr>
        <p:pic>
          <p:nvPicPr>
            <p:cNvPr id="20" name="Slika 19" descr="Slika, ki vsebuje besede besedilo, dodatek, oblikovanje&#10;&#10;Vsebina, ustvarjena z umetno inteligenco, morda ni pravilna.">
              <a:extLst>
                <a:ext uri="{FF2B5EF4-FFF2-40B4-BE49-F238E27FC236}">
                  <a16:creationId xmlns:a16="http://schemas.microsoft.com/office/drawing/2014/main" id="{8619DCD9-EF8D-A47B-8589-F945BA84B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8021">
              <a:off x="4415436" y="2382303"/>
              <a:ext cx="3932833" cy="2055048"/>
            </a:xfrm>
            <a:prstGeom prst="rect">
              <a:avLst/>
            </a:prstGeom>
          </p:spPr>
        </p:pic>
        <p:pic>
          <p:nvPicPr>
            <p:cNvPr id="18" name="Slika 17">
              <a:extLst>
                <a:ext uri="{FF2B5EF4-FFF2-40B4-BE49-F238E27FC236}">
                  <a16:creationId xmlns:a16="http://schemas.microsoft.com/office/drawing/2014/main" id="{3444D8B0-8F98-4EAC-C3E9-84286A745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6919" y="3941392"/>
              <a:ext cx="733616" cy="1015457"/>
            </a:xfrm>
            <a:prstGeom prst="rect">
              <a:avLst/>
            </a:prstGeom>
          </p:spPr>
        </p:pic>
      </p:grp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0658B0C5-2336-913C-21F5-CC1CC8ACB04D}"/>
              </a:ext>
            </a:extLst>
          </p:cNvPr>
          <p:cNvSpPr txBox="1"/>
          <p:nvPr/>
        </p:nvSpPr>
        <p:spPr>
          <a:xfrm>
            <a:off x="5816310" y="2836226"/>
            <a:ext cx="55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Segoe UI Variable Display" pitchFamily="2" charset="0"/>
              </a:rPr>
              <a:t>♣</a:t>
            </a:r>
            <a:r>
              <a:rPr lang="sl-SI" sz="2800" b="1" dirty="0"/>
              <a:t>J</a:t>
            </a:r>
            <a:endParaRPr lang="sl-SI" sz="2800" dirty="0"/>
          </a:p>
        </p:txBody>
      </p:sp>
      <p:sp>
        <p:nvSpPr>
          <p:cNvPr id="56" name="PoljeZBesedilom 55">
            <a:extLst>
              <a:ext uri="{FF2B5EF4-FFF2-40B4-BE49-F238E27FC236}">
                <a16:creationId xmlns:a16="http://schemas.microsoft.com/office/drawing/2014/main" id="{2F383293-27B0-11B2-20FF-1DDA6188AB42}"/>
              </a:ext>
            </a:extLst>
          </p:cNvPr>
          <p:cNvSpPr txBox="1"/>
          <p:nvPr/>
        </p:nvSpPr>
        <p:spPr>
          <a:xfrm>
            <a:off x="853446" y="519221"/>
            <a:ext cx="1086915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4472C4"/>
                </a:solidFill>
              </a:rPr>
              <a:t>1. MESTO</a:t>
            </a:r>
            <a:r>
              <a:rPr lang="sl-SI" dirty="0"/>
              <a:t>, KJER SO KARTE, KI JIH BOMO ZLOŽILI OD DESNE PROTI LEVI PO </a:t>
            </a:r>
            <a:r>
              <a:rPr lang="sl-SI" u="sng" dirty="0"/>
              <a:t>BARVAH</a:t>
            </a:r>
            <a:r>
              <a:rPr lang="sl-SI" dirty="0"/>
              <a:t> GLEDE NA KONTRAST: PIKI (♠), SRCA (</a:t>
            </a:r>
            <a:r>
              <a:rPr lang="sl-SI" dirty="0">
                <a:solidFill>
                  <a:srgbClr val="FF0000"/>
                </a:solidFill>
              </a:rPr>
              <a:t>♥</a:t>
            </a:r>
            <a:r>
              <a:rPr lang="sl-SI" dirty="0"/>
              <a:t>), KRIŽI (♣) IN KARE (</a:t>
            </a:r>
            <a:r>
              <a:rPr lang="sl-SI" dirty="0">
                <a:solidFill>
                  <a:srgbClr val="FF0000"/>
                </a:solidFill>
              </a:rPr>
              <a:t>♦</a:t>
            </a:r>
            <a:r>
              <a:rPr lang="sl-SI" dirty="0"/>
              <a:t>) -&gt; </a:t>
            </a:r>
            <a:r>
              <a:rPr lang="sl-SI" b="1" u="sng" dirty="0"/>
              <a:t>RANG BARVU</a:t>
            </a:r>
            <a:r>
              <a:rPr lang="sl-SI" dirty="0"/>
              <a:t>: PIK (♠), SRCE (</a:t>
            </a:r>
            <a:r>
              <a:rPr lang="sl-SI" dirty="0">
                <a:solidFill>
                  <a:srgbClr val="FF0000"/>
                </a:solidFill>
              </a:rPr>
              <a:t>♥</a:t>
            </a:r>
            <a:r>
              <a:rPr lang="sl-SI" dirty="0"/>
              <a:t>), KARA (</a:t>
            </a:r>
            <a:r>
              <a:rPr lang="sl-SI" dirty="0">
                <a:solidFill>
                  <a:srgbClr val="FF0000"/>
                </a:solidFill>
              </a:rPr>
              <a:t>♦</a:t>
            </a:r>
            <a:r>
              <a:rPr lang="sl-SI" dirty="0"/>
              <a:t>) IN KRIŽ (♣)</a:t>
            </a: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9DFDA4D7-5BCE-F818-FC6B-135CAB0178BD}"/>
              </a:ext>
            </a:extLst>
          </p:cNvPr>
          <p:cNvSpPr txBox="1"/>
          <p:nvPr/>
        </p:nvSpPr>
        <p:spPr>
          <a:xfrm>
            <a:off x="229547" y="44610"/>
            <a:ext cx="124357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100" b="1" dirty="0"/>
              <a:t>1. naloga</a:t>
            </a:r>
            <a:r>
              <a:rPr lang="sl-SI" sz="1100" dirty="0"/>
              <a:t>: Zgornje karte zložite na spodnjo črto, pri čemer imate od desne proti levi: pike (♠), srca (</a:t>
            </a:r>
            <a:r>
              <a:rPr lang="sl-SI" sz="1100" dirty="0">
                <a:solidFill>
                  <a:srgbClr val="FF0000"/>
                </a:solidFill>
              </a:rPr>
              <a:t>♥</a:t>
            </a:r>
            <a:r>
              <a:rPr lang="sl-SI" sz="1100" dirty="0"/>
              <a:t>), križe (♣) in kare (</a:t>
            </a:r>
            <a:r>
              <a:rPr lang="sl-SI" sz="1100" dirty="0">
                <a:solidFill>
                  <a:srgbClr val="FF0000"/>
                </a:solidFill>
              </a:rPr>
              <a:t>♦</a:t>
            </a:r>
            <a:r>
              <a:rPr lang="sl-SI" sz="1100" dirty="0"/>
              <a:t>). Barve niso zložene po rangu (♠, </a:t>
            </a:r>
            <a:r>
              <a:rPr lang="sl-SI" sz="1100" dirty="0">
                <a:solidFill>
                  <a:srgbClr val="FF0000"/>
                </a:solidFill>
              </a:rPr>
              <a:t>♥</a:t>
            </a:r>
            <a:r>
              <a:rPr lang="sl-SI" sz="1100" dirty="0"/>
              <a:t>, </a:t>
            </a:r>
            <a:r>
              <a:rPr lang="sl-SI" sz="1100" dirty="0">
                <a:solidFill>
                  <a:srgbClr val="FF0000"/>
                </a:solidFill>
              </a:rPr>
              <a:t>♦</a:t>
            </a:r>
            <a:r>
              <a:rPr lang="sl-SI" sz="1100" dirty="0"/>
              <a:t> in ♣), ampak po načinu kontrastne barve (črna, rdeča, črna in rdeča. Znotraj barve jih zložite po velikosti (moči) kart glede na figure in </a:t>
            </a:r>
            <a:r>
              <a:rPr lang="sl-SI" sz="1100" dirty="0" err="1"/>
              <a:t>platlce</a:t>
            </a:r>
            <a:r>
              <a:rPr lang="sl-SI" sz="1100" dirty="0"/>
              <a:t> (številčne karte od 10 do 2), npr. as, kralj, dama, fant, deset itd.</a:t>
            </a:r>
          </a:p>
        </p:txBody>
      </p:sp>
      <p:sp>
        <p:nvSpPr>
          <p:cNvPr id="60" name="PoljeZBesedilom 59">
            <a:extLst>
              <a:ext uri="{FF2B5EF4-FFF2-40B4-BE49-F238E27FC236}">
                <a16:creationId xmlns:a16="http://schemas.microsoft.com/office/drawing/2014/main" id="{E225DC7B-FA4C-0F95-3CB7-67D88E4809FA}"/>
              </a:ext>
            </a:extLst>
          </p:cNvPr>
          <p:cNvSpPr txBox="1"/>
          <p:nvPr/>
        </p:nvSpPr>
        <p:spPr>
          <a:xfrm>
            <a:off x="4140590" y="4084346"/>
            <a:ext cx="3247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PRIMER ZLAGANJA KART, KI JIH DRŽIMO V ROKI</a:t>
            </a: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673F3E66-0B54-8776-944E-1EE525A7B883}"/>
              </a:ext>
            </a:extLst>
          </p:cNvPr>
          <p:cNvSpPr txBox="1"/>
          <p:nvPr/>
        </p:nvSpPr>
        <p:spPr>
          <a:xfrm>
            <a:off x="853446" y="1091438"/>
            <a:ext cx="108691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ZNOTRAJ BARVE IMAMO NASLEDNJE </a:t>
            </a:r>
            <a:r>
              <a:rPr lang="sl-SI" b="1" u="sng" dirty="0"/>
              <a:t>MOČI (RANGE) KART</a:t>
            </a:r>
            <a:r>
              <a:rPr lang="sl-SI" dirty="0"/>
              <a:t>: AS, KRALJ, DAMA, FANT, DESET, DEVET … DO 2</a:t>
            </a:r>
          </a:p>
        </p:txBody>
      </p:sp>
      <p:sp>
        <p:nvSpPr>
          <p:cNvPr id="62" name="PoljeZBesedilom 61">
            <a:extLst>
              <a:ext uri="{FF2B5EF4-FFF2-40B4-BE49-F238E27FC236}">
                <a16:creationId xmlns:a16="http://schemas.microsoft.com/office/drawing/2014/main" id="{A36747E3-CB35-541A-049A-CDDE44E47F10}"/>
              </a:ext>
            </a:extLst>
          </p:cNvPr>
          <p:cNvSpPr txBox="1"/>
          <p:nvPr/>
        </p:nvSpPr>
        <p:spPr>
          <a:xfrm>
            <a:off x="5876372" y="1552757"/>
            <a:ext cx="62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Segoe UI Variable Display" pitchFamily="2" charset="0"/>
              </a:rPr>
              <a:t>♠</a:t>
            </a:r>
            <a:r>
              <a:rPr lang="sl-SI" sz="2800" b="1" dirty="0"/>
              <a:t>8</a:t>
            </a:r>
            <a:endParaRPr lang="sl-SI" sz="2800" dirty="0"/>
          </a:p>
        </p:txBody>
      </p:sp>
      <p:pic>
        <p:nvPicPr>
          <p:cNvPr id="64" name="Slika 63">
            <a:extLst>
              <a:ext uri="{FF2B5EF4-FFF2-40B4-BE49-F238E27FC236}">
                <a16:creationId xmlns:a16="http://schemas.microsoft.com/office/drawing/2014/main" id="{E946E3CE-6D85-7A71-CD6B-E4447ECD1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964" y="2109167"/>
            <a:ext cx="3305636" cy="2067213"/>
          </a:xfrm>
          <a:prstGeom prst="rect">
            <a:avLst/>
          </a:prstGeom>
        </p:spPr>
      </p:pic>
      <p:sp>
        <p:nvSpPr>
          <p:cNvPr id="66" name="PoljeZBesedilom 65">
            <a:extLst>
              <a:ext uri="{FF2B5EF4-FFF2-40B4-BE49-F238E27FC236}">
                <a16:creationId xmlns:a16="http://schemas.microsoft.com/office/drawing/2014/main" id="{C383863A-513D-0987-08C7-B3F2A29B008A}"/>
              </a:ext>
            </a:extLst>
          </p:cNvPr>
          <p:cNvSpPr txBox="1"/>
          <p:nvPr/>
        </p:nvSpPr>
        <p:spPr>
          <a:xfrm>
            <a:off x="-82862" y="6210893"/>
            <a:ext cx="1303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1. PIKI – SRCA &amp; KARE – KRIŽI </a:t>
            </a:r>
            <a:r>
              <a:rPr lang="sl-SI" dirty="0"/>
              <a:t>-&gt; </a:t>
            </a:r>
            <a:r>
              <a:rPr lang="sl-SI" b="1" dirty="0">
                <a:solidFill>
                  <a:srgbClr val="3333FF"/>
                </a:solidFill>
              </a:rPr>
              <a:t>2. PIKI – SRCA – KRIŽI – KARE </a:t>
            </a:r>
            <a:r>
              <a:rPr lang="sl-SI" dirty="0"/>
              <a:t>-&gt; </a:t>
            </a:r>
            <a:r>
              <a:rPr lang="sl-SI" b="1" dirty="0">
                <a:solidFill>
                  <a:srgbClr val="33CC33"/>
                </a:solidFill>
              </a:rPr>
              <a:t>3. ZNOTRAJ BARVE KARTE RAZVRSITMO PO MOČI: AS, KRALJ, DAMA 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4537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Skupina 79">
            <a:extLst>
              <a:ext uri="{FF2B5EF4-FFF2-40B4-BE49-F238E27FC236}">
                <a16:creationId xmlns:a16="http://schemas.microsoft.com/office/drawing/2014/main" id="{C8BC1EB3-8F29-4992-8DDB-AE32FC81E428}"/>
              </a:ext>
            </a:extLst>
          </p:cNvPr>
          <p:cNvGrpSpPr/>
          <p:nvPr/>
        </p:nvGrpSpPr>
        <p:grpSpPr>
          <a:xfrm>
            <a:off x="4141955" y="1540127"/>
            <a:ext cx="3228316" cy="2533746"/>
            <a:chOff x="4141955" y="1540127"/>
            <a:chExt cx="3228316" cy="2533746"/>
          </a:xfrm>
        </p:grpSpPr>
        <p:sp>
          <p:nvSpPr>
            <p:cNvPr id="36" name="Pravokotnik 35">
              <a:extLst>
                <a:ext uri="{FF2B5EF4-FFF2-40B4-BE49-F238E27FC236}">
                  <a16:creationId xmlns:a16="http://schemas.microsoft.com/office/drawing/2014/main" id="{6892456C-9409-C818-23DD-EFED9B199437}"/>
                </a:ext>
              </a:extLst>
            </p:cNvPr>
            <p:cNvSpPr/>
            <p:nvPr/>
          </p:nvSpPr>
          <p:spPr>
            <a:xfrm>
              <a:off x="4141955" y="1540127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7" name="Pravokotnik 36">
              <a:extLst>
                <a:ext uri="{FF2B5EF4-FFF2-40B4-BE49-F238E27FC236}">
                  <a16:creationId xmlns:a16="http://schemas.microsoft.com/office/drawing/2014/main" id="{75CF24D7-2B7E-1B7D-CB51-7772373B85DD}"/>
                </a:ext>
              </a:extLst>
            </p:cNvPr>
            <p:cNvSpPr/>
            <p:nvPr/>
          </p:nvSpPr>
          <p:spPr>
            <a:xfrm>
              <a:off x="4947297" y="1540127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8" name="Pravokotnik 37">
              <a:extLst>
                <a:ext uri="{FF2B5EF4-FFF2-40B4-BE49-F238E27FC236}">
                  <a16:creationId xmlns:a16="http://schemas.microsoft.com/office/drawing/2014/main" id="{326FC8D0-C1F5-512E-4C01-6673B7D56BE2}"/>
                </a:ext>
              </a:extLst>
            </p:cNvPr>
            <p:cNvSpPr/>
            <p:nvPr/>
          </p:nvSpPr>
          <p:spPr>
            <a:xfrm>
              <a:off x="5752639" y="1546270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9" name="Pravokotnik 38">
              <a:extLst>
                <a:ext uri="{FF2B5EF4-FFF2-40B4-BE49-F238E27FC236}">
                  <a16:creationId xmlns:a16="http://schemas.microsoft.com/office/drawing/2014/main" id="{557FACA1-FDC9-412B-476D-DA1E1C430D15}"/>
                </a:ext>
              </a:extLst>
            </p:cNvPr>
            <p:cNvSpPr/>
            <p:nvPr/>
          </p:nvSpPr>
          <p:spPr>
            <a:xfrm>
              <a:off x="6557981" y="1542499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0" name="Pravokotnik 39">
              <a:extLst>
                <a:ext uri="{FF2B5EF4-FFF2-40B4-BE49-F238E27FC236}">
                  <a16:creationId xmlns:a16="http://schemas.microsoft.com/office/drawing/2014/main" id="{7AD28F6C-0688-C374-1A06-4A7197663B2F}"/>
                </a:ext>
              </a:extLst>
            </p:cNvPr>
            <p:cNvSpPr/>
            <p:nvPr/>
          </p:nvSpPr>
          <p:spPr>
            <a:xfrm>
              <a:off x="4141955" y="2181396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1" name="Pravokotnik 40">
              <a:extLst>
                <a:ext uri="{FF2B5EF4-FFF2-40B4-BE49-F238E27FC236}">
                  <a16:creationId xmlns:a16="http://schemas.microsoft.com/office/drawing/2014/main" id="{81E5B071-1F0E-471E-A198-51162A9C7C16}"/>
                </a:ext>
              </a:extLst>
            </p:cNvPr>
            <p:cNvSpPr/>
            <p:nvPr/>
          </p:nvSpPr>
          <p:spPr>
            <a:xfrm>
              <a:off x="4947297" y="2181396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2" name="Pravokotnik 41">
              <a:extLst>
                <a:ext uri="{FF2B5EF4-FFF2-40B4-BE49-F238E27FC236}">
                  <a16:creationId xmlns:a16="http://schemas.microsoft.com/office/drawing/2014/main" id="{23DFD1F3-C7CB-38ED-8CE1-8EB1850EE36D}"/>
                </a:ext>
              </a:extLst>
            </p:cNvPr>
            <p:cNvSpPr/>
            <p:nvPr/>
          </p:nvSpPr>
          <p:spPr>
            <a:xfrm>
              <a:off x="5752639" y="2179150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3" name="Pravokotnik 42">
              <a:extLst>
                <a:ext uri="{FF2B5EF4-FFF2-40B4-BE49-F238E27FC236}">
                  <a16:creationId xmlns:a16="http://schemas.microsoft.com/office/drawing/2014/main" id="{417BF98D-F0F2-ADB7-1D99-F31E880ED2E1}"/>
                </a:ext>
              </a:extLst>
            </p:cNvPr>
            <p:cNvSpPr/>
            <p:nvPr/>
          </p:nvSpPr>
          <p:spPr>
            <a:xfrm>
              <a:off x="6557981" y="2183768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4" name="Pravokotnik 43">
              <a:extLst>
                <a:ext uri="{FF2B5EF4-FFF2-40B4-BE49-F238E27FC236}">
                  <a16:creationId xmlns:a16="http://schemas.microsoft.com/office/drawing/2014/main" id="{CC384B93-9AC8-C021-6C80-51334C731A2B}"/>
                </a:ext>
              </a:extLst>
            </p:cNvPr>
            <p:cNvSpPr/>
            <p:nvPr/>
          </p:nvSpPr>
          <p:spPr>
            <a:xfrm>
              <a:off x="4148903" y="2837546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5" name="Pravokotnik 44">
              <a:extLst>
                <a:ext uri="{FF2B5EF4-FFF2-40B4-BE49-F238E27FC236}">
                  <a16:creationId xmlns:a16="http://schemas.microsoft.com/office/drawing/2014/main" id="{4B0C9623-6A89-AA34-9F9E-6A16BE8AC725}"/>
                </a:ext>
              </a:extLst>
            </p:cNvPr>
            <p:cNvSpPr/>
            <p:nvPr/>
          </p:nvSpPr>
          <p:spPr>
            <a:xfrm>
              <a:off x="4954245" y="2837546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6" name="Pravokotnik 45">
              <a:extLst>
                <a:ext uri="{FF2B5EF4-FFF2-40B4-BE49-F238E27FC236}">
                  <a16:creationId xmlns:a16="http://schemas.microsoft.com/office/drawing/2014/main" id="{FAD550C5-8D98-7817-5DBD-0188293838C8}"/>
                </a:ext>
              </a:extLst>
            </p:cNvPr>
            <p:cNvSpPr/>
            <p:nvPr/>
          </p:nvSpPr>
          <p:spPr>
            <a:xfrm>
              <a:off x="5759587" y="2835300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7" name="Pravokotnik 46">
              <a:extLst>
                <a:ext uri="{FF2B5EF4-FFF2-40B4-BE49-F238E27FC236}">
                  <a16:creationId xmlns:a16="http://schemas.microsoft.com/office/drawing/2014/main" id="{BF1B7270-C2C4-DBB0-DDF3-DD1E95E4B759}"/>
                </a:ext>
              </a:extLst>
            </p:cNvPr>
            <p:cNvSpPr/>
            <p:nvPr/>
          </p:nvSpPr>
          <p:spPr>
            <a:xfrm>
              <a:off x="6564929" y="2831529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2" name="Pravokotnik 51">
              <a:extLst>
                <a:ext uri="{FF2B5EF4-FFF2-40B4-BE49-F238E27FC236}">
                  <a16:creationId xmlns:a16="http://schemas.microsoft.com/office/drawing/2014/main" id="{C15ABEFD-FD4E-FC4D-538D-34DA1F3472B2}"/>
                </a:ext>
              </a:extLst>
            </p:cNvPr>
            <p:cNvSpPr/>
            <p:nvPr/>
          </p:nvSpPr>
          <p:spPr>
            <a:xfrm>
              <a:off x="5382083" y="3491450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0F26A92-C6F3-A085-E39A-204949AB6933}"/>
              </a:ext>
            </a:extLst>
          </p:cNvPr>
          <p:cNvSpPr txBox="1"/>
          <p:nvPr/>
        </p:nvSpPr>
        <p:spPr>
          <a:xfrm>
            <a:off x="6723378" y="2826126"/>
            <a:ext cx="63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Segoe UI Variable Display" pitchFamily="2" charset="0"/>
              </a:rPr>
              <a:t>♠</a:t>
            </a:r>
            <a:r>
              <a:rPr lang="sl-SI" sz="2800" b="1" dirty="0"/>
              <a:t>K</a:t>
            </a:r>
            <a:endParaRPr lang="sl-SI" sz="2800" dirty="0"/>
          </a:p>
        </p:txBody>
      </p:sp>
      <p:sp>
        <p:nvSpPr>
          <p:cNvPr id="98" name="PoljeZBesedilom 97">
            <a:extLst>
              <a:ext uri="{FF2B5EF4-FFF2-40B4-BE49-F238E27FC236}">
                <a16:creationId xmlns:a16="http://schemas.microsoft.com/office/drawing/2014/main" id="{28ABDD21-B001-6263-2006-C776B9573912}"/>
              </a:ext>
            </a:extLst>
          </p:cNvPr>
          <p:cNvSpPr txBox="1"/>
          <p:nvPr/>
        </p:nvSpPr>
        <p:spPr>
          <a:xfrm>
            <a:off x="4304016" y="2835178"/>
            <a:ext cx="63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Segoe UI Variable Display" pitchFamily="2" charset="0"/>
              </a:rPr>
              <a:t>♠</a:t>
            </a:r>
            <a:r>
              <a:rPr lang="sl-SI" sz="2800" b="1" dirty="0">
                <a:latin typeface="Segoe UI Variable Display" pitchFamily="2" charset="0"/>
              </a:rPr>
              <a:t>3</a:t>
            </a:r>
            <a:endParaRPr lang="sl-SI" sz="2800" dirty="0"/>
          </a:p>
        </p:txBody>
      </p:sp>
      <p:sp>
        <p:nvSpPr>
          <p:cNvPr id="99" name="PoljeZBesedilom 98">
            <a:extLst>
              <a:ext uri="{FF2B5EF4-FFF2-40B4-BE49-F238E27FC236}">
                <a16:creationId xmlns:a16="http://schemas.microsoft.com/office/drawing/2014/main" id="{FED83457-53D2-2525-5993-71A4FBB01607}"/>
              </a:ext>
            </a:extLst>
          </p:cNvPr>
          <p:cNvSpPr txBox="1"/>
          <p:nvPr/>
        </p:nvSpPr>
        <p:spPr>
          <a:xfrm>
            <a:off x="5893516" y="2169192"/>
            <a:ext cx="634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Segoe UI Variable Display" pitchFamily="2" charset="0"/>
              </a:rPr>
              <a:t>♠</a:t>
            </a:r>
            <a:r>
              <a:rPr lang="sl-SI" sz="2800" b="1" dirty="0"/>
              <a:t>2</a:t>
            </a:r>
            <a:endParaRPr lang="sl-SI" sz="2800" dirty="0"/>
          </a:p>
        </p:txBody>
      </p:sp>
      <p:sp>
        <p:nvSpPr>
          <p:cNvPr id="114" name="PoljeZBesedilom 113">
            <a:extLst>
              <a:ext uri="{FF2B5EF4-FFF2-40B4-BE49-F238E27FC236}">
                <a16:creationId xmlns:a16="http://schemas.microsoft.com/office/drawing/2014/main" id="{BB7D7726-02BC-7F57-3446-5ED0221B5E3F}"/>
              </a:ext>
            </a:extLst>
          </p:cNvPr>
          <p:cNvSpPr txBox="1"/>
          <p:nvPr/>
        </p:nvSpPr>
        <p:spPr>
          <a:xfrm>
            <a:off x="4288451" y="1516547"/>
            <a:ext cx="617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Segoe UI Variable Display" pitchFamily="2" charset="0"/>
              </a:rPr>
              <a:t>♣</a:t>
            </a:r>
            <a:r>
              <a:rPr lang="sl-SI" sz="2800" b="1" dirty="0"/>
              <a:t>2</a:t>
            </a:r>
            <a:endParaRPr lang="sl-SI" sz="2800" dirty="0"/>
          </a:p>
        </p:txBody>
      </p:sp>
      <p:sp>
        <p:nvSpPr>
          <p:cNvPr id="118" name="PoljeZBesedilom 117">
            <a:extLst>
              <a:ext uri="{FF2B5EF4-FFF2-40B4-BE49-F238E27FC236}">
                <a16:creationId xmlns:a16="http://schemas.microsoft.com/office/drawing/2014/main" id="{29DFA845-70EC-CEBE-8942-5ADC7B62ED47}"/>
              </a:ext>
            </a:extLst>
          </p:cNvPr>
          <p:cNvSpPr txBox="1"/>
          <p:nvPr/>
        </p:nvSpPr>
        <p:spPr>
          <a:xfrm>
            <a:off x="4253110" y="2169645"/>
            <a:ext cx="67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Segoe UI Variable Display" pitchFamily="2" charset="0"/>
              </a:rPr>
              <a:t>♦</a:t>
            </a:r>
            <a:r>
              <a:rPr lang="sl-SI" sz="2800" b="1" dirty="0">
                <a:solidFill>
                  <a:srgbClr val="FF0000"/>
                </a:solidFill>
              </a:rPr>
              <a:t>A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122" name="PoljeZBesedilom 121">
            <a:extLst>
              <a:ext uri="{FF2B5EF4-FFF2-40B4-BE49-F238E27FC236}">
                <a16:creationId xmlns:a16="http://schemas.microsoft.com/office/drawing/2014/main" id="{496AB954-5485-1C6F-14E8-89AA4FAF2DCA}"/>
              </a:ext>
            </a:extLst>
          </p:cNvPr>
          <p:cNvSpPr txBox="1"/>
          <p:nvPr/>
        </p:nvSpPr>
        <p:spPr>
          <a:xfrm>
            <a:off x="5099925" y="2811288"/>
            <a:ext cx="67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Segoe UI Variable Display" pitchFamily="2" charset="0"/>
              </a:rPr>
              <a:t>♦</a:t>
            </a:r>
            <a:r>
              <a:rPr lang="sl-SI" sz="2800" b="1" dirty="0">
                <a:solidFill>
                  <a:srgbClr val="FF0000"/>
                </a:solidFill>
              </a:rPr>
              <a:t>T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130" name="PoljeZBesedilom 129">
            <a:extLst>
              <a:ext uri="{FF2B5EF4-FFF2-40B4-BE49-F238E27FC236}">
                <a16:creationId xmlns:a16="http://schemas.microsoft.com/office/drawing/2014/main" id="{8A512902-0E57-9D3A-0755-F7C7DC1BFE8D}"/>
              </a:ext>
            </a:extLst>
          </p:cNvPr>
          <p:cNvSpPr txBox="1"/>
          <p:nvPr/>
        </p:nvSpPr>
        <p:spPr>
          <a:xfrm>
            <a:off x="6668186" y="2154045"/>
            <a:ext cx="63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Segoe UI Variable Display" pitchFamily="2" charset="0"/>
              </a:rPr>
              <a:t>♦</a:t>
            </a:r>
            <a:r>
              <a:rPr lang="sl-SI" sz="2800" b="1" dirty="0">
                <a:solidFill>
                  <a:srgbClr val="FF0000"/>
                </a:solidFill>
              </a:rPr>
              <a:t>2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146" name="PoljeZBesedilom 145">
            <a:extLst>
              <a:ext uri="{FF2B5EF4-FFF2-40B4-BE49-F238E27FC236}">
                <a16:creationId xmlns:a16="http://schemas.microsoft.com/office/drawing/2014/main" id="{91837F39-CFE7-6443-0587-EBA97340C938}"/>
              </a:ext>
            </a:extLst>
          </p:cNvPr>
          <p:cNvSpPr txBox="1"/>
          <p:nvPr/>
        </p:nvSpPr>
        <p:spPr>
          <a:xfrm>
            <a:off x="6664545" y="1570994"/>
            <a:ext cx="698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800" b="1" dirty="0">
                <a:solidFill>
                  <a:srgbClr val="FF0000"/>
                </a:solidFill>
              </a:rPr>
              <a:t>A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155" name="PoljeZBesedilom 154">
            <a:extLst>
              <a:ext uri="{FF2B5EF4-FFF2-40B4-BE49-F238E27FC236}">
                <a16:creationId xmlns:a16="http://schemas.microsoft.com/office/drawing/2014/main" id="{9F9FFCF1-FD9D-0D34-8F36-43AB4A2E4936}"/>
              </a:ext>
            </a:extLst>
          </p:cNvPr>
          <p:cNvSpPr txBox="1"/>
          <p:nvPr/>
        </p:nvSpPr>
        <p:spPr>
          <a:xfrm flipH="1">
            <a:off x="5510575" y="3471641"/>
            <a:ext cx="698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800" b="1" dirty="0">
                <a:solidFill>
                  <a:srgbClr val="FF0000"/>
                </a:solidFill>
                <a:latin typeface="Segoe UI Variable Display" pitchFamily="2" charset="0"/>
              </a:rPr>
              <a:t>3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43415B6B-45B9-F155-A566-88B1522419C0}"/>
              </a:ext>
            </a:extLst>
          </p:cNvPr>
          <p:cNvSpPr txBox="1"/>
          <p:nvPr/>
        </p:nvSpPr>
        <p:spPr>
          <a:xfrm>
            <a:off x="229547" y="6611040"/>
            <a:ext cx="142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LEVA STRAN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739F6D5B-2F0A-AB71-EDFB-82B442B14E42}"/>
              </a:ext>
            </a:extLst>
          </p:cNvPr>
          <p:cNvGrpSpPr/>
          <p:nvPr/>
        </p:nvGrpSpPr>
        <p:grpSpPr>
          <a:xfrm>
            <a:off x="4467017" y="4747142"/>
            <a:ext cx="2325600" cy="1292400"/>
            <a:chOff x="4415436" y="2382303"/>
            <a:chExt cx="3932833" cy="2574546"/>
          </a:xfrm>
        </p:grpSpPr>
        <p:pic>
          <p:nvPicPr>
            <p:cNvPr id="20" name="Slika 19" descr="Slika, ki vsebuje besede besedilo, dodatek, oblikovanje&#10;&#10;Vsebina, ustvarjena z umetno inteligenco, morda ni pravilna.">
              <a:extLst>
                <a:ext uri="{FF2B5EF4-FFF2-40B4-BE49-F238E27FC236}">
                  <a16:creationId xmlns:a16="http://schemas.microsoft.com/office/drawing/2014/main" id="{8619DCD9-EF8D-A47B-8589-F945BA84B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8021">
              <a:off x="4415436" y="2382303"/>
              <a:ext cx="3932833" cy="2055048"/>
            </a:xfrm>
            <a:prstGeom prst="rect">
              <a:avLst/>
            </a:prstGeom>
          </p:spPr>
        </p:pic>
        <p:pic>
          <p:nvPicPr>
            <p:cNvPr id="18" name="Slika 17">
              <a:extLst>
                <a:ext uri="{FF2B5EF4-FFF2-40B4-BE49-F238E27FC236}">
                  <a16:creationId xmlns:a16="http://schemas.microsoft.com/office/drawing/2014/main" id="{3444D8B0-8F98-4EAC-C3E9-84286A745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6919" y="3941392"/>
              <a:ext cx="733616" cy="1015457"/>
            </a:xfrm>
            <a:prstGeom prst="rect">
              <a:avLst/>
            </a:prstGeom>
          </p:spPr>
        </p:pic>
      </p:grpSp>
      <p:sp>
        <p:nvSpPr>
          <p:cNvPr id="56" name="PoljeZBesedilom 55">
            <a:extLst>
              <a:ext uri="{FF2B5EF4-FFF2-40B4-BE49-F238E27FC236}">
                <a16:creationId xmlns:a16="http://schemas.microsoft.com/office/drawing/2014/main" id="{2F383293-27B0-11B2-20FF-1DDA6188AB42}"/>
              </a:ext>
            </a:extLst>
          </p:cNvPr>
          <p:cNvSpPr txBox="1"/>
          <p:nvPr/>
        </p:nvSpPr>
        <p:spPr>
          <a:xfrm>
            <a:off x="853446" y="519221"/>
            <a:ext cx="1086915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4472C4"/>
                </a:solidFill>
              </a:rPr>
              <a:t>2. MESTO</a:t>
            </a:r>
            <a:r>
              <a:rPr lang="sl-SI" dirty="0"/>
              <a:t>, KJER SO KARTE, KI JIH BOMO ZLOŽILI OD DESNE PROTI LEVI PO </a:t>
            </a:r>
            <a:r>
              <a:rPr lang="sl-SI" u="sng" dirty="0"/>
              <a:t>BARVAH</a:t>
            </a:r>
            <a:r>
              <a:rPr lang="sl-SI" dirty="0"/>
              <a:t> GLEDE NA KONTRAST: PIKI (♠), SRCA (</a:t>
            </a:r>
            <a:r>
              <a:rPr lang="sl-SI" dirty="0">
                <a:solidFill>
                  <a:srgbClr val="FF0000"/>
                </a:solidFill>
              </a:rPr>
              <a:t>♥</a:t>
            </a:r>
            <a:r>
              <a:rPr lang="sl-SI" dirty="0"/>
              <a:t>), KRIŽI (♣) IN KARE (</a:t>
            </a:r>
            <a:r>
              <a:rPr lang="sl-SI" dirty="0">
                <a:solidFill>
                  <a:srgbClr val="FF0000"/>
                </a:solidFill>
              </a:rPr>
              <a:t>♦</a:t>
            </a:r>
            <a:r>
              <a:rPr lang="sl-SI" dirty="0"/>
              <a:t>) -&gt; </a:t>
            </a:r>
            <a:r>
              <a:rPr lang="sl-SI" b="1" u="sng" dirty="0"/>
              <a:t>RANG BARVU</a:t>
            </a:r>
            <a:r>
              <a:rPr lang="sl-SI" dirty="0"/>
              <a:t>: PIK (♠), SRCE (</a:t>
            </a:r>
            <a:r>
              <a:rPr lang="sl-SI" dirty="0">
                <a:solidFill>
                  <a:srgbClr val="FF0000"/>
                </a:solidFill>
              </a:rPr>
              <a:t>♥</a:t>
            </a:r>
            <a:r>
              <a:rPr lang="sl-SI" dirty="0"/>
              <a:t>), KARA (</a:t>
            </a:r>
            <a:r>
              <a:rPr lang="sl-SI" dirty="0">
                <a:solidFill>
                  <a:srgbClr val="FF0000"/>
                </a:solidFill>
              </a:rPr>
              <a:t>♦</a:t>
            </a:r>
            <a:r>
              <a:rPr lang="sl-SI" dirty="0"/>
              <a:t>) IN KRIŽ (♣)</a:t>
            </a: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9DFDA4D7-5BCE-F818-FC6B-135CAB0178BD}"/>
              </a:ext>
            </a:extLst>
          </p:cNvPr>
          <p:cNvSpPr txBox="1"/>
          <p:nvPr/>
        </p:nvSpPr>
        <p:spPr>
          <a:xfrm>
            <a:off x="229547" y="44610"/>
            <a:ext cx="124357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100" b="1" dirty="0"/>
              <a:t>2. naloga</a:t>
            </a:r>
            <a:r>
              <a:rPr lang="sl-SI" sz="1100" dirty="0"/>
              <a:t>: Zgornje karte zložite na spodnjo črto, pri čemer imate od desne proti levi: pike (♠), srca (</a:t>
            </a:r>
            <a:r>
              <a:rPr lang="sl-SI" sz="1100" dirty="0">
                <a:solidFill>
                  <a:srgbClr val="FF0000"/>
                </a:solidFill>
              </a:rPr>
              <a:t>♥</a:t>
            </a:r>
            <a:r>
              <a:rPr lang="sl-SI" sz="1100" dirty="0"/>
              <a:t>), križe (♣) in kare (</a:t>
            </a:r>
            <a:r>
              <a:rPr lang="sl-SI" sz="1100" dirty="0">
                <a:solidFill>
                  <a:srgbClr val="FF0000"/>
                </a:solidFill>
              </a:rPr>
              <a:t>♦</a:t>
            </a:r>
            <a:r>
              <a:rPr lang="sl-SI" sz="1100" dirty="0"/>
              <a:t>). Barve niso zložene po rangu (♠, </a:t>
            </a:r>
            <a:r>
              <a:rPr lang="sl-SI" sz="1100" dirty="0">
                <a:solidFill>
                  <a:srgbClr val="FF0000"/>
                </a:solidFill>
              </a:rPr>
              <a:t>♥</a:t>
            </a:r>
            <a:r>
              <a:rPr lang="sl-SI" sz="1100" dirty="0"/>
              <a:t>, </a:t>
            </a:r>
            <a:r>
              <a:rPr lang="sl-SI" sz="1100" dirty="0">
                <a:solidFill>
                  <a:srgbClr val="FF0000"/>
                </a:solidFill>
              </a:rPr>
              <a:t>♦</a:t>
            </a:r>
            <a:r>
              <a:rPr lang="sl-SI" sz="1100" dirty="0"/>
              <a:t> in ♣), ampak po načinu kontrastne barve (črna, rdeča, črna in rdeča. Znotraj barve jih zložite po velikosti (moči) kart glede na figure in </a:t>
            </a:r>
            <a:r>
              <a:rPr lang="sl-SI" sz="1100" dirty="0" err="1"/>
              <a:t>platlce</a:t>
            </a:r>
            <a:r>
              <a:rPr lang="sl-SI" sz="1100" dirty="0"/>
              <a:t> (številčne karte od 10 do 2), npr. as, kralj, dama, fant, deset itd.</a:t>
            </a:r>
          </a:p>
        </p:txBody>
      </p:sp>
      <p:sp>
        <p:nvSpPr>
          <p:cNvPr id="60" name="PoljeZBesedilom 59">
            <a:extLst>
              <a:ext uri="{FF2B5EF4-FFF2-40B4-BE49-F238E27FC236}">
                <a16:creationId xmlns:a16="http://schemas.microsoft.com/office/drawing/2014/main" id="{E225DC7B-FA4C-0F95-3CB7-67D88E4809FA}"/>
              </a:ext>
            </a:extLst>
          </p:cNvPr>
          <p:cNvSpPr txBox="1"/>
          <p:nvPr/>
        </p:nvSpPr>
        <p:spPr>
          <a:xfrm>
            <a:off x="4140590" y="4084346"/>
            <a:ext cx="3247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PRIMER ZLAGANJA KART, KI JIH DRŽIMO V ROKI</a:t>
            </a: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673F3E66-0B54-8776-944E-1EE525A7B883}"/>
              </a:ext>
            </a:extLst>
          </p:cNvPr>
          <p:cNvSpPr txBox="1"/>
          <p:nvPr/>
        </p:nvSpPr>
        <p:spPr>
          <a:xfrm>
            <a:off x="853446" y="1091438"/>
            <a:ext cx="108691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ZNOTRAJ BARVE IMAMO NASLEDNJE </a:t>
            </a:r>
            <a:r>
              <a:rPr lang="sl-SI" b="1" u="sng" dirty="0"/>
              <a:t>MOČI (RANGE) KART</a:t>
            </a:r>
            <a:r>
              <a:rPr lang="sl-SI" dirty="0"/>
              <a:t>: AS, KRALJ, DAMA, FANT, DESET, DEVET … DO 2</a:t>
            </a:r>
          </a:p>
        </p:txBody>
      </p:sp>
      <p:sp>
        <p:nvSpPr>
          <p:cNvPr id="62" name="PoljeZBesedilom 61">
            <a:extLst>
              <a:ext uri="{FF2B5EF4-FFF2-40B4-BE49-F238E27FC236}">
                <a16:creationId xmlns:a16="http://schemas.microsoft.com/office/drawing/2014/main" id="{A36747E3-CB35-541A-049A-CDDE44E47F10}"/>
              </a:ext>
            </a:extLst>
          </p:cNvPr>
          <p:cNvSpPr txBox="1"/>
          <p:nvPr/>
        </p:nvSpPr>
        <p:spPr>
          <a:xfrm>
            <a:off x="5930376" y="1547588"/>
            <a:ext cx="62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Segoe UI Variable Display" pitchFamily="2" charset="0"/>
              </a:rPr>
              <a:t>♠</a:t>
            </a:r>
            <a:r>
              <a:rPr lang="sl-SI" sz="2800" b="1" dirty="0"/>
              <a:t>8</a:t>
            </a:r>
            <a:endParaRPr lang="sl-SI" sz="2800" dirty="0"/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6BC48B2E-353C-B674-A33D-ADED2FB92DB5}"/>
              </a:ext>
            </a:extLst>
          </p:cNvPr>
          <p:cNvSpPr txBox="1"/>
          <p:nvPr/>
        </p:nvSpPr>
        <p:spPr>
          <a:xfrm>
            <a:off x="5090136" y="2146178"/>
            <a:ext cx="55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Segoe UI Variable Display" pitchFamily="2" charset="0"/>
              </a:rPr>
              <a:t>♦</a:t>
            </a:r>
            <a:r>
              <a:rPr lang="sl-SI" sz="2800" b="1" dirty="0">
                <a:solidFill>
                  <a:srgbClr val="FF0000"/>
                </a:solidFill>
              </a:rPr>
              <a:t>J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55" name="PoljeZBesedilom 54">
            <a:extLst>
              <a:ext uri="{FF2B5EF4-FFF2-40B4-BE49-F238E27FC236}">
                <a16:creationId xmlns:a16="http://schemas.microsoft.com/office/drawing/2014/main" id="{F813BDC5-E78C-8984-0408-F41F2D258F90}"/>
              </a:ext>
            </a:extLst>
          </p:cNvPr>
          <p:cNvSpPr txBox="1"/>
          <p:nvPr/>
        </p:nvSpPr>
        <p:spPr>
          <a:xfrm>
            <a:off x="5897571" y="2835178"/>
            <a:ext cx="66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Segoe UI Variable Display" pitchFamily="2" charset="0"/>
              </a:rPr>
              <a:t>♦</a:t>
            </a:r>
            <a:r>
              <a:rPr lang="sl-SI" sz="2800" b="1" dirty="0">
                <a:solidFill>
                  <a:srgbClr val="FF0000"/>
                </a:solidFill>
              </a:rPr>
              <a:t>8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58" name="PoljeZBesedilom 57">
            <a:extLst>
              <a:ext uri="{FF2B5EF4-FFF2-40B4-BE49-F238E27FC236}">
                <a16:creationId xmlns:a16="http://schemas.microsoft.com/office/drawing/2014/main" id="{3AAB521C-2EDA-E328-0F55-EE64BCC3C05F}"/>
              </a:ext>
            </a:extLst>
          </p:cNvPr>
          <p:cNvSpPr txBox="1"/>
          <p:nvPr/>
        </p:nvSpPr>
        <p:spPr>
          <a:xfrm>
            <a:off x="5105068" y="1554379"/>
            <a:ext cx="704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Segoe UI Variable Display" pitchFamily="2" charset="0"/>
              </a:rPr>
              <a:t>♦</a:t>
            </a:r>
            <a:r>
              <a:rPr lang="sl-SI" sz="2800" b="1" dirty="0">
                <a:solidFill>
                  <a:srgbClr val="FF0000"/>
                </a:solidFill>
              </a:rPr>
              <a:t>6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81" name="PoljeZBesedilom 80">
            <a:extLst>
              <a:ext uri="{FF2B5EF4-FFF2-40B4-BE49-F238E27FC236}">
                <a16:creationId xmlns:a16="http://schemas.microsoft.com/office/drawing/2014/main" id="{C0CF62C3-C696-E196-B536-1AAFD2AEA534}"/>
              </a:ext>
            </a:extLst>
          </p:cNvPr>
          <p:cNvSpPr txBox="1"/>
          <p:nvPr/>
        </p:nvSpPr>
        <p:spPr>
          <a:xfrm>
            <a:off x="11153417" y="6631922"/>
            <a:ext cx="151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DESNA STRAN</a:t>
            </a:r>
          </a:p>
        </p:txBody>
      </p:sp>
      <p:sp>
        <p:nvSpPr>
          <p:cNvPr id="82" name="PoljeZBesedilom 81">
            <a:extLst>
              <a:ext uri="{FF2B5EF4-FFF2-40B4-BE49-F238E27FC236}">
                <a16:creationId xmlns:a16="http://schemas.microsoft.com/office/drawing/2014/main" id="{2F008500-0D1A-4F78-4641-724D672BD042}"/>
              </a:ext>
            </a:extLst>
          </p:cNvPr>
          <p:cNvSpPr txBox="1"/>
          <p:nvPr/>
        </p:nvSpPr>
        <p:spPr>
          <a:xfrm>
            <a:off x="-82862" y="6210893"/>
            <a:ext cx="1303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1. PIKI – SRCA &amp; KARE – KRIŽI </a:t>
            </a:r>
            <a:r>
              <a:rPr lang="sl-SI" dirty="0"/>
              <a:t>-&gt; </a:t>
            </a:r>
            <a:r>
              <a:rPr lang="sl-SI" b="1" dirty="0">
                <a:solidFill>
                  <a:srgbClr val="3333FF"/>
                </a:solidFill>
              </a:rPr>
              <a:t>2. PIKI – SRCA – KRIŽI – KARE </a:t>
            </a:r>
            <a:r>
              <a:rPr lang="sl-SI" dirty="0"/>
              <a:t>-&gt; </a:t>
            </a:r>
            <a:r>
              <a:rPr lang="sl-SI" b="1" dirty="0">
                <a:solidFill>
                  <a:srgbClr val="33CC33"/>
                </a:solidFill>
              </a:rPr>
              <a:t>3. ZNOTRAJ BARVE KARTE RAZVRSITMO PO MOČI: AS, KRALJ, DAMA …</a:t>
            </a:r>
            <a:endParaRPr lang="sl-SI" dirty="0"/>
          </a:p>
        </p:txBody>
      </p:sp>
      <p:cxnSp>
        <p:nvCxnSpPr>
          <p:cNvPr id="83" name="Raven povezovalnik 82">
            <a:extLst>
              <a:ext uri="{FF2B5EF4-FFF2-40B4-BE49-F238E27FC236}">
                <a16:creationId xmlns:a16="http://schemas.microsoft.com/office/drawing/2014/main" id="{E55D763F-3305-5C89-E242-AFAE82D59ED8}"/>
              </a:ext>
            </a:extLst>
          </p:cNvPr>
          <p:cNvCxnSpPr>
            <a:cxnSpLocks/>
          </p:cNvCxnSpPr>
          <p:nvPr/>
        </p:nvCxnSpPr>
        <p:spPr>
          <a:xfrm>
            <a:off x="8318" y="7050966"/>
            <a:ext cx="1279842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16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Skupina 80">
            <a:extLst>
              <a:ext uri="{FF2B5EF4-FFF2-40B4-BE49-F238E27FC236}">
                <a16:creationId xmlns:a16="http://schemas.microsoft.com/office/drawing/2014/main" id="{2B1CF227-1E31-0273-5128-9FFF14E92463}"/>
              </a:ext>
            </a:extLst>
          </p:cNvPr>
          <p:cNvGrpSpPr/>
          <p:nvPr/>
        </p:nvGrpSpPr>
        <p:grpSpPr>
          <a:xfrm>
            <a:off x="4141955" y="1540127"/>
            <a:ext cx="3253483" cy="2533746"/>
            <a:chOff x="4141955" y="1540127"/>
            <a:chExt cx="3253483" cy="2533746"/>
          </a:xfrm>
        </p:grpSpPr>
        <p:sp>
          <p:nvSpPr>
            <p:cNvPr id="36" name="Pravokotnik 35">
              <a:extLst>
                <a:ext uri="{FF2B5EF4-FFF2-40B4-BE49-F238E27FC236}">
                  <a16:creationId xmlns:a16="http://schemas.microsoft.com/office/drawing/2014/main" id="{6892456C-9409-C818-23DD-EFED9B199437}"/>
                </a:ext>
              </a:extLst>
            </p:cNvPr>
            <p:cNvSpPr/>
            <p:nvPr/>
          </p:nvSpPr>
          <p:spPr>
            <a:xfrm>
              <a:off x="4141955" y="1540127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7" name="Pravokotnik 36">
              <a:extLst>
                <a:ext uri="{FF2B5EF4-FFF2-40B4-BE49-F238E27FC236}">
                  <a16:creationId xmlns:a16="http://schemas.microsoft.com/office/drawing/2014/main" id="{75CF24D7-2B7E-1B7D-CB51-7772373B85DD}"/>
                </a:ext>
              </a:extLst>
            </p:cNvPr>
            <p:cNvSpPr/>
            <p:nvPr/>
          </p:nvSpPr>
          <p:spPr>
            <a:xfrm>
              <a:off x="4947297" y="1540127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8" name="Pravokotnik 37">
              <a:extLst>
                <a:ext uri="{FF2B5EF4-FFF2-40B4-BE49-F238E27FC236}">
                  <a16:creationId xmlns:a16="http://schemas.microsoft.com/office/drawing/2014/main" id="{326FC8D0-C1F5-512E-4C01-6673B7D56BE2}"/>
                </a:ext>
              </a:extLst>
            </p:cNvPr>
            <p:cNvSpPr/>
            <p:nvPr/>
          </p:nvSpPr>
          <p:spPr>
            <a:xfrm>
              <a:off x="5752639" y="1546270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9" name="Pravokotnik 38">
              <a:extLst>
                <a:ext uri="{FF2B5EF4-FFF2-40B4-BE49-F238E27FC236}">
                  <a16:creationId xmlns:a16="http://schemas.microsoft.com/office/drawing/2014/main" id="{557FACA1-FDC9-412B-476D-DA1E1C430D15}"/>
                </a:ext>
              </a:extLst>
            </p:cNvPr>
            <p:cNvSpPr/>
            <p:nvPr/>
          </p:nvSpPr>
          <p:spPr>
            <a:xfrm>
              <a:off x="6557981" y="1542499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0" name="Pravokotnik 39">
              <a:extLst>
                <a:ext uri="{FF2B5EF4-FFF2-40B4-BE49-F238E27FC236}">
                  <a16:creationId xmlns:a16="http://schemas.microsoft.com/office/drawing/2014/main" id="{7AD28F6C-0688-C374-1A06-4A7197663B2F}"/>
                </a:ext>
              </a:extLst>
            </p:cNvPr>
            <p:cNvSpPr/>
            <p:nvPr/>
          </p:nvSpPr>
          <p:spPr>
            <a:xfrm>
              <a:off x="4141955" y="2181396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1" name="Pravokotnik 40">
              <a:extLst>
                <a:ext uri="{FF2B5EF4-FFF2-40B4-BE49-F238E27FC236}">
                  <a16:creationId xmlns:a16="http://schemas.microsoft.com/office/drawing/2014/main" id="{81E5B071-1F0E-471E-A198-51162A9C7C16}"/>
                </a:ext>
              </a:extLst>
            </p:cNvPr>
            <p:cNvSpPr/>
            <p:nvPr/>
          </p:nvSpPr>
          <p:spPr>
            <a:xfrm>
              <a:off x="4947297" y="2181396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2" name="Pravokotnik 41">
              <a:extLst>
                <a:ext uri="{FF2B5EF4-FFF2-40B4-BE49-F238E27FC236}">
                  <a16:creationId xmlns:a16="http://schemas.microsoft.com/office/drawing/2014/main" id="{23DFD1F3-C7CB-38ED-8CE1-8EB1850EE36D}"/>
                </a:ext>
              </a:extLst>
            </p:cNvPr>
            <p:cNvSpPr/>
            <p:nvPr/>
          </p:nvSpPr>
          <p:spPr>
            <a:xfrm>
              <a:off x="5752639" y="2179150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3" name="Pravokotnik 42">
              <a:extLst>
                <a:ext uri="{FF2B5EF4-FFF2-40B4-BE49-F238E27FC236}">
                  <a16:creationId xmlns:a16="http://schemas.microsoft.com/office/drawing/2014/main" id="{417BF98D-F0F2-ADB7-1D99-F31E880ED2E1}"/>
                </a:ext>
              </a:extLst>
            </p:cNvPr>
            <p:cNvSpPr/>
            <p:nvPr/>
          </p:nvSpPr>
          <p:spPr>
            <a:xfrm>
              <a:off x="6557981" y="2183768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4" name="Pravokotnik 43">
              <a:extLst>
                <a:ext uri="{FF2B5EF4-FFF2-40B4-BE49-F238E27FC236}">
                  <a16:creationId xmlns:a16="http://schemas.microsoft.com/office/drawing/2014/main" id="{CC384B93-9AC8-C021-6C80-51334C731A2B}"/>
                </a:ext>
              </a:extLst>
            </p:cNvPr>
            <p:cNvSpPr/>
            <p:nvPr/>
          </p:nvSpPr>
          <p:spPr>
            <a:xfrm>
              <a:off x="4174070" y="2837546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5" name="Pravokotnik 44">
              <a:extLst>
                <a:ext uri="{FF2B5EF4-FFF2-40B4-BE49-F238E27FC236}">
                  <a16:creationId xmlns:a16="http://schemas.microsoft.com/office/drawing/2014/main" id="{4B0C9623-6A89-AA34-9F9E-6A16BE8AC725}"/>
                </a:ext>
              </a:extLst>
            </p:cNvPr>
            <p:cNvSpPr/>
            <p:nvPr/>
          </p:nvSpPr>
          <p:spPr>
            <a:xfrm>
              <a:off x="4979412" y="2837546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6" name="Pravokotnik 45">
              <a:extLst>
                <a:ext uri="{FF2B5EF4-FFF2-40B4-BE49-F238E27FC236}">
                  <a16:creationId xmlns:a16="http://schemas.microsoft.com/office/drawing/2014/main" id="{FAD550C5-8D98-7817-5DBD-0188293838C8}"/>
                </a:ext>
              </a:extLst>
            </p:cNvPr>
            <p:cNvSpPr/>
            <p:nvPr/>
          </p:nvSpPr>
          <p:spPr>
            <a:xfrm>
              <a:off x="5784754" y="2835300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7" name="Pravokotnik 46">
              <a:extLst>
                <a:ext uri="{FF2B5EF4-FFF2-40B4-BE49-F238E27FC236}">
                  <a16:creationId xmlns:a16="http://schemas.microsoft.com/office/drawing/2014/main" id="{BF1B7270-C2C4-DBB0-DDF3-DD1E95E4B759}"/>
                </a:ext>
              </a:extLst>
            </p:cNvPr>
            <p:cNvSpPr/>
            <p:nvPr/>
          </p:nvSpPr>
          <p:spPr>
            <a:xfrm>
              <a:off x="6590096" y="2831529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2" name="Pravokotnik 51">
              <a:extLst>
                <a:ext uri="{FF2B5EF4-FFF2-40B4-BE49-F238E27FC236}">
                  <a16:creationId xmlns:a16="http://schemas.microsoft.com/office/drawing/2014/main" id="{C15ABEFD-FD4E-FC4D-538D-34DA1F3472B2}"/>
                </a:ext>
              </a:extLst>
            </p:cNvPr>
            <p:cNvSpPr/>
            <p:nvPr/>
          </p:nvSpPr>
          <p:spPr>
            <a:xfrm>
              <a:off x="5382083" y="3491450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0F26A92-C6F3-A085-E39A-204949AB6933}"/>
              </a:ext>
            </a:extLst>
          </p:cNvPr>
          <p:cNvSpPr txBox="1"/>
          <p:nvPr/>
        </p:nvSpPr>
        <p:spPr>
          <a:xfrm>
            <a:off x="6780397" y="2855849"/>
            <a:ext cx="63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Segoe UI Variable Display" pitchFamily="2" charset="0"/>
              </a:rPr>
              <a:t>♠</a:t>
            </a:r>
            <a:r>
              <a:rPr lang="sl-SI" sz="2800" b="1" dirty="0"/>
              <a:t>K</a:t>
            </a:r>
            <a:endParaRPr lang="sl-SI" sz="2800" dirty="0"/>
          </a:p>
        </p:txBody>
      </p:sp>
      <p:sp>
        <p:nvSpPr>
          <p:cNvPr id="99" name="PoljeZBesedilom 98">
            <a:extLst>
              <a:ext uri="{FF2B5EF4-FFF2-40B4-BE49-F238E27FC236}">
                <a16:creationId xmlns:a16="http://schemas.microsoft.com/office/drawing/2014/main" id="{FED83457-53D2-2525-5993-71A4FBB01607}"/>
              </a:ext>
            </a:extLst>
          </p:cNvPr>
          <p:cNvSpPr txBox="1"/>
          <p:nvPr/>
        </p:nvSpPr>
        <p:spPr>
          <a:xfrm>
            <a:off x="5925368" y="2198915"/>
            <a:ext cx="634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Segoe UI Variable Display" pitchFamily="2" charset="0"/>
              </a:rPr>
              <a:t>♠</a:t>
            </a:r>
            <a:r>
              <a:rPr lang="sl-SI" sz="2800" b="1" dirty="0"/>
              <a:t>2</a:t>
            </a:r>
            <a:endParaRPr lang="sl-SI" sz="2800" dirty="0"/>
          </a:p>
        </p:txBody>
      </p:sp>
      <p:sp>
        <p:nvSpPr>
          <p:cNvPr id="102" name="PoljeZBesedilom 101">
            <a:extLst>
              <a:ext uri="{FF2B5EF4-FFF2-40B4-BE49-F238E27FC236}">
                <a16:creationId xmlns:a16="http://schemas.microsoft.com/office/drawing/2014/main" id="{FBC7CE10-EFF0-F0FA-11C6-14E75A5E6798}"/>
              </a:ext>
            </a:extLst>
          </p:cNvPr>
          <p:cNvSpPr txBox="1"/>
          <p:nvPr/>
        </p:nvSpPr>
        <p:spPr>
          <a:xfrm>
            <a:off x="5128839" y="1570319"/>
            <a:ext cx="65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Segoe UI Variable Display" pitchFamily="2" charset="0"/>
              </a:rPr>
              <a:t>♣</a:t>
            </a:r>
            <a:r>
              <a:rPr lang="sl-SI" sz="2800" b="1" dirty="0"/>
              <a:t>A</a:t>
            </a:r>
            <a:endParaRPr lang="sl-SI" sz="2800" dirty="0"/>
          </a:p>
        </p:txBody>
      </p:sp>
      <p:sp>
        <p:nvSpPr>
          <p:cNvPr id="107" name="PoljeZBesedilom 106">
            <a:extLst>
              <a:ext uri="{FF2B5EF4-FFF2-40B4-BE49-F238E27FC236}">
                <a16:creationId xmlns:a16="http://schemas.microsoft.com/office/drawing/2014/main" id="{809576AC-2360-A346-2272-C952CCA3190B}"/>
              </a:ext>
            </a:extLst>
          </p:cNvPr>
          <p:cNvSpPr txBox="1"/>
          <p:nvPr/>
        </p:nvSpPr>
        <p:spPr>
          <a:xfrm>
            <a:off x="5148867" y="2216643"/>
            <a:ext cx="63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Segoe UI Variable Display" pitchFamily="2" charset="0"/>
              </a:rPr>
              <a:t>♣</a:t>
            </a:r>
            <a:r>
              <a:rPr lang="sl-SI" sz="2800" b="1" dirty="0"/>
              <a:t>9</a:t>
            </a:r>
            <a:endParaRPr lang="sl-SI" sz="2800" dirty="0"/>
          </a:p>
        </p:txBody>
      </p:sp>
      <p:sp>
        <p:nvSpPr>
          <p:cNvPr id="114" name="PoljeZBesedilom 113">
            <a:extLst>
              <a:ext uri="{FF2B5EF4-FFF2-40B4-BE49-F238E27FC236}">
                <a16:creationId xmlns:a16="http://schemas.microsoft.com/office/drawing/2014/main" id="{BB7D7726-02BC-7F57-3446-5ED0221B5E3F}"/>
              </a:ext>
            </a:extLst>
          </p:cNvPr>
          <p:cNvSpPr txBox="1"/>
          <p:nvPr/>
        </p:nvSpPr>
        <p:spPr>
          <a:xfrm>
            <a:off x="4320303" y="1546270"/>
            <a:ext cx="617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Segoe UI Variable Display" pitchFamily="2" charset="0"/>
              </a:rPr>
              <a:t>♣</a:t>
            </a:r>
            <a:r>
              <a:rPr lang="sl-SI" sz="2800" b="1" dirty="0"/>
              <a:t>2</a:t>
            </a:r>
            <a:endParaRPr lang="sl-SI" sz="2800" dirty="0"/>
          </a:p>
        </p:txBody>
      </p:sp>
      <p:sp>
        <p:nvSpPr>
          <p:cNvPr id="118" name="PoljeZBesedilom 117">
            <a:extLst>
              <a:ext uri="{FF2B5EF4-FFF2-40B4-BE49-F238E27FC236}">
                <a16:creationId xmlns:a16="http://schemas.microsoft.com/office/drawing/2014/main" id="{29DFA845-70EC-CEBE-8942-5ADC7B62ED47}"/>
              </a:ext>
            </a:extLst>
          </p:cNvPr>
          <p:cNvSpPr txBox="1"/>
          <p:nvPr/>
        </p:nvSpPr>
        <p:spPr>
          <a:xfrm>
            <a:off x="4284962" y="2199368"/>
            <a:ext cx="67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Segoe UI Variable Display" pitchFamily="2" charset="0"/>
              </a:rPr>
              <a:t>♦</a:t>
            </a:r>
            <a:r>
              <a:rPr lang="sl-SI" sz="2800" b="1" dirty="0">
                <a:solidFill>
                  <a:srgbClr val="FF0000"/>
                </a:solidFill>
              </a:rPr>
              <a:t>A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122" name="PoljeZBesedilom 121">
            <a:extLst>
              <a:ext uri="{FF2B5EF4-FFF2-40B4-BE49-F238E27FC236}">
                <a16:creationId xmlns:a16="http://schemas.microsoft.com/office/drawing/2014/main" id="{496AB954-5485-1C6F-14E8-89AA4FAF2DCA}"/>
              </a:ext>
            </a:extLst>
          </p:cNvPr>
          <p:cNvSpPr txBox="1"/>
          <p:nvPr/>
        </p:nvSpPr>
        <p:spPr>
          <a:xfrm>
            <a:off x="5156944" y="2841011"/>
            <a:ext cx="67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Segoe UI Variable Display" pitchFamily="2" charset="0"/>
              </a:rPr>
              <a:t>♦</a:t>
            </a:r>
            <a:r>
              <a:rPr lang="sl-SI" sz="2800" b="1" dirty="0">
                <a:solidFill>
                  <a:srgbClr val="FF0000"/>
                </a:solidFill>
              </a:rPr>
              <a:t>T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130" name="PoljeZBesedilom 129">
            <a:extLst>
              <a:ext uri="{FF2B5EF4-FFF2-40B4-BE49-F238E27FC236}">
                <a16:creationId xmlns:a16="http://schemas.microsoft.com/office/drawing/2014/main" id="{8A512902-0E57-9D3A-0755-F7C7DC1BFE8D}"/>
              </a:ext>
            </a:extLst>
          </p:cNvPr>
          <p:cNvSpPr txBox="1"/>
          <p:nvPr/>
        </p:nvSpPr>
        <p:spPr>
          <a:xfrm>
            <a:off x="6700038" y="2183768"/>
            <a:ext cx="63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Segoe UI Variable Display" pitchFamily="2" charset="0"/>
              </a:rPr>
              <a:t>♦</a:t>
            </a:r>
            <a:r>
              <a:rPr lang="sl-SI" sz="2800" b="1" dirty="0">
                <a:solidFill>
                  <a:srgbClr val="FF0000"/>
                </a:solidFill>
              </a:rPr>
              <a:t>2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146" name="PoljeZBesedilom 145">
            <a:extLst>
              <a:ext uri="{FF2B5EF4-FFF2-40B4-BE49-F238E27FC236}">
                <a16:creationId xmlns:a16="http://schemas.microsoft.com/office/drawing/2014/main" id="{91837F39-CFE7-6443-0587-EBA97340C938}"/>
              </a:ext>
            </a:extLst>
          </p:cNvPr>
          <p:cNvSpPr txBox="1"/>
          <p:nvPr/>
        </p:nvSpPr>
        <p:spPr>
          <a:xfrm>
            <a:off x="6622708" y="1568855"/>
            <a:ext cx="698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800" b="1" dirty="0">
                <a:solidFill>
                  <a:srgbClr val="FF0000"/>
                </a:solidFill>
              </a:rPr>
              <a:t>A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155" name="PoljeZBesedilom 154">
            <a:extLst>
              <a:ext uri="{FF2B5EF4-FFF2-40B4-BE49-F238E27FC236}">
                <a16:creationId xmlns:a16="http://schemas.microsoft.com/office/drawing/2014/main" id="{9F9FFCF1-FD9D-0D34-8F36-43AB4A2E4936}"/>
              </a:ext>
            </a:extLst>
          </p:cNvPr>
          <p:cNvSpPr txBox="1"/>
          <p:nvPr/>
        </p:nvSpPr>
        <p:spPr>
          <a:xfrm flipH="1">
            <a:off x="5542427" y="3501364"/>
            <a:ext cx="698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800" b="1" dirty="0">
                <a:solidFill>
                  <a:srgbClr val="FF0000"/>
                </a:solidFill>
                <a:latin typeface="Segoe UI Variable Display" pitchFamily="2" charset="0"/>
              </a:rPr>
              <a:t>3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43415B6B-45B9-F155-A566-88B1522419C0}"/>
              </a:ext>
            </a:extLst>
          </p:cNvPr>
          <p:cNvSpPr txBox="1"/>
          <p:nvPr/>
        </p:nvSpPr>
        <p:spPr>
          <a:xfrm>
            <a:off x="229547" y="6611040"/>
            <a:ext cx="142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LEVA STRAN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739F6D5B-2F0A-AB71-EDFB-82B442B14E42}"/>
              </a:ext>
            </a:extLst>
          </p:cNvPr>
          <p:cNvGrpSpPr/>
          <p:nvPr/>
        </p:nvGrpSpPr>
        <p:grpSpPr>
          <a:xfrm>
            <a:off x="4562712" y="4672712"/>
            <a:ext cx="2325600" cy="1292400"/>
            <a:chOff x="4415436" y="2382303"/>
            <a:chExt cx="3932833" cy="2574546"/>
          </a:xfrm>
        </p:grpSpPr>
        <p:pic>
          <p:nvPicPr>
            <p:cNvPr id="20" name="Slika 19" descr="Slika, ki vsebuje besede besedilo, dodatek, oblikovanje&#10;&#10;Vsebina, ustvarjena z umetno inteligenco, morda ni pravilna.">
              <a:extLst>
                <a:ext uri="{FF2B5EF4-FFF2-40B4-BE49-F238E27FC236}">
                  <a16:creationId xmlns:a16="http://schemas.microsoft.com/office/drawing/2014/main" id="{8619DCD9-EF8D-A47B-8589-F945BA84B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8021">
              <a:off x="4415436" y="2382303"/>
              <a:ext cx="3932833" cy="2055048"/>
            </a:xfrm>
            <a:prstGeom prst="rect">
              <a:avLst/>
            </a:prstGeom>
          </p:spPr>
        </p:pic>
        <p:pic>
          <p:nvPicPr>
            <p:cNvPr id="18" name="Slika 17">
              <a:extLst>
                <a:ext uri="{FF2B5EF4-FFF2-40B4-BE49-F238E27FC236}">
                  <a16:creationId xmlns:a16="http://schemas.microsoft.com/office/drawing/2014/main" id="{3444D8B0-8F98-4EAC-C3E9-84286A745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6919" y="3941392"/>
              <a:ext cx="733616" cy="1015457"/>
            </a:xfrm>
            <a:prstGeom prst="rect">
              <a:avLst/>
            </a:prstGeom>
          </p:spPr>
        </p:pic>
      </p:grp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0658B0C5-2336-913C-21F5-CC1CC8ACB04D}"/>
              </a:ext>
            </a:extLst>
          </p:cNvPr>
          <p:cNvSpPr txBox="1"/>
          <p:nvPr/>
        </p:nvSpPr>
        <p:spPr>
          <a:xfrm>
            <a:off x="6022320" y="2870019"/>
            <a:ext cx="55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Segoe UI Variable Display" pitchFamily="2" charset="0"/>
              </a:rPr>
              <a:t>♣</a:t>
            </a:r>
            <a:r>
              <a:rPr lang="sl-SI" sz="2800" b="1" dirty="0"/>
              <a:t>J</a:t>
            </a:r>
            <a:endParaRPr lang="sl-SI" sz="2800" dirty="0"/>
          </a:p>
        </p:txBody>
      </p:sp>
      <p:sp>
        <p:nvSpPr>
          <p:cNvPr id="56" name="PoljeZBesedilom 55">
            <a:extLst>
              <a:ext uri="{FF2B5EF4-FFF2-40B4-BE49-F238E27FC236}">
                <a16:creationId xmlns:a16="http://schemas.microsoft.com/office/drawing/2014/main" id="{2F383293-27B0-11B2-20FF-1DDA6188AB42}"/>
              </a:ext>
            </a:extLst>
          </p:cNvPr>
          <p:cNvSpPr txBox="1"/>
          <p:nvPr/>
        </p:nvSpPr>
        <p:spPr>
          <a:xfrm>
            <a:off x="853446" y="519221"/>
            <a:ext cx="1086915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4472C4"/>
                </a:solidFill>
              </a:rPr>
              <a:t>3. MESTO</a:t>
            </a:r>
            <a:r>
              <a:rPr lang="sl-SI" dirty="0"/>
              <a:t>, KJER SO KARTE, KI JIH BOMO ZLOŽILI OD DESNE PROTI LEVI PO </a:t>
            </a:r>
            <a:r>
              <a:rPr lang="sl-SI" u="sng" dirty="0"/>
              <a:t>BARVAH</a:t>
            </a:r>
            <a:r>
              <a:rPr lang="sl-SI" dirty="0"/>
              <a:t> GLEDE NA KONTRAST: PIKI (♠), SRCA (</a:t>
            </a:r>
            <a:r>
              <a:rPr lang="sl-SI" dirty="0">
                <a:solidFill>
                  <a:srgbClr val="FF0000"/>
                </a:solidFill>
              </a:rPr>
              <a:t>♥</a:t>
            </a:r>
            <a:r>
              <a:rPr lang="sl-SI" dirty="0"/>
              <a:t>), KRIŽI (♣) IN KARE (</a:t>
            </a:r>
            <a:r>
              <a:rPr lang="sl-SI" dirty="0">
                <a:solidFill>
                  <a:srgbClr val="FF0000"/>
                </a:solidFill>
              </a:rPr>
              <a:t>♦</a:t>
            </a:r>
            <a:r>
              <a:rPr lang="sl-SI" dirty="0"/>
              <a:t>) -&gt; </a:t>
            </a:r>
            <a:r>
              <a:rPr lang="sl-SI" b="1" u="sng" dirty="0"/>
              <a:t>RANG BARVU</a:t>
            </a:r>
            <a:r>
              <a:rPr lang="sl-SI" dirty="0"/>
              <a:t>: PIK (♠), SRCE (</a:t>
            </a:r>
            <a:r>
              <a:rPr lang="sl-SI" dirty="0">
                <a:solidFill>
                  <a:srgbClr val="FF0000"/>
                </a:solidFill>
              </a:rPr>
              <a:t>♥</a:t>
            </a:r>
            <a:r>
              <a:rPr lang="sl-SI" dirty="0"/>
              <a:t>), KARA (</a:t>
            </a:r>
            <a:r>
              <a:rPr lang="sl-SI" dirty="0">
                <a:solidFill>
                  <a:srgbClr val="FF0000"/>
                </a:solidFill>
              </a:rPr>
              <a:t>♦</a:t>
            </a:r>
            <a:r>
              <a:rPr lang="sl-SI" dirty="0"/>
              <a:t>) IN KRIŽ (♣)</a:t>
            </a: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9DFDA4D7-5BCE-F818-FC6B-135CAB0178BD}"/>
              </a:ext>
            </a:extLst>
          </p:cNvPr>
          <p:cNvSpPr txBox="1"/>
          <p:nvPr/>
        </p:nvSpPr>
        <p:spPr>
          <a:xfrm>
            <a:off x="229547" y="44610"/>
            <a:ext cx="124357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100" b="1" dirty="0"/>
              <a:t>3. naloga</a:t>
            </a:r>
            <a:r>
              <a:rPr lang="sl-SI" sz="1100" dirty="0"/>
              <a:t>: Zgornje karte zložite na spodnjo črto, pri čemer imate od desne proti levi: pike (♠), srca (</a:t>
            </a:r>
            <a:r>
              <a:rPr lang="sl-SI" sz="1100" dirty="0">
                <a:solidFill>
                  <a:srgbClr val="FF0000"/>
                </a:solidFill>
              </a:rPr>
              <a:t>♥</a:t>
            </a:r>
            <a:r>
              <a:rPr lang="sl-SI" sz="1100" dirty="0"/>
              <a:t>), križe (♣) in kare (</a:t>
            </a:r>
            <a:r>
              <a:rPr lang="sl-SI" sz="1100" dirty="0">
                <a:solidFill>
                  <a:srgbClr val="FF0000"/>
                </a:solidFill>
              </a:rPr>
              <a:t>♦</a:t>
            </a:r>
            <a:r>
              <a:rPr lang="sl-SI" sz="1100" dirty="0"/>
              <a:t>). Barve niso zložene po rangu (♠, </a:t>
            </a:r>
            <a:r>
              <a:rPr lang="sl-SI" sz="1100" dirty="0">
                <a:solidFill>
                  <a:srgbClr val="FF0000"/>
                </a:solidFill>
              </a:rPr>
              <a:t>♥</a:t>
            </a:r>
            <a:r>
              <a:rPr lang="sl-SI" sz="1100" dirty="0"/>
              <a:t>, </a:t>
            </a:r>
            <a:r>
              <a:rPr lang="sl-SI" sz="1100" dirty="0">
                <a:solidFill>
                  <a:srgbClr val="FF0000"/>
                </a:solidFill>
              </a:rPr>
              <a:t>♦</a:t>
            </a:r>
            <a:r>
              <a:rPr lang="sl-SI" sz="1100" dirty="0"/>
              <a:t> in ♣), ampak po načinu kontrastne barve (črna, rdeča, črna in rdeča. Znotraj barve jih zložite po velikosti (moči) kart glede na figure in </a:t>
            </a:r>
            <a:r>
              <a:rPr lang="sl-SI" sz="1100" dirty="0" err="1"/>
              <a:t>platlce</a:t>
            </a:r>
            <a:r>
              <a:rPr lang="sl-SI" sz="1100" dirty="0"/>
              <a:t> (številčne karte od 10 do 2), npr. as, kralj, dama, fant, deset itd.</a:t>
            </a:r>
          </a:p>
        </p:txBody>
      </p:sp>
      <p:sp>
        <p:nvSpPr>
          <p:cNvPr id="60" name="PoljeZBesedilom 59">
            <a:extLst>
              <a:ext uri="{FF2B5EF4-FFF2-40B4-BE49-F238E27FC236}">
                <a16:creationId xmlns:a16="http://schemas.microsoft.com/office/drawing/2014/main" id="{E225DC7B-FA4C-0F95-3CB7-67D88E4809FA}"/>
              </a:ext>
            </a:extLst>
          </p:cNvPr>
          <p:cNvSpPr txBox="1"/>
          <p:nvPr/>
        </p:nvSpPr>
        <p:spPr>
          <a:xfrm>
            <a:off x="4140590" y="4084346"/>
            <a:ext cx="3247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PRIMER ZLAGANJA KART, KI JIH DRŽIMO V ROKI</a:t>
            </a: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673F3E66-0B54-8776-944E-1EE525A7B883}"/>
              </a:ext>
            </a:extLst>
          </p:cNvPr>
          <p:cNvSpPr txBox="1"/>
          <p:nvPr/>
        </p:nvSpPr>
        <p:spPr>
          <a:xfrm>
            <a:off x="853446" y="1091438"/>
            <a:ext cx="108691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ZNOTRAJ BARVE IMAMO NASLEDNJE </a:t>
            </a:r>
            <a:r>
              <a:rPr lang="sl-SI" b="1" u="sng" dirty="0"/>
              <a:t>MOČI (RANGE) KART</a:t>
            </a:r>
            <a:r>
              <a:rPr lang="sl-SI" dirty="0"/>
              <a:t>: AS, KRALJ, DAMA, FANT, DESET, DEVET … DO 2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8D3495B-2815-481C-DB42-1F927D16995B}"/>
              </a:ext>
            </a:extLst>
          </p:cNvPr>
          <p:cNvSpPr txBox="1"/>
          <p:nvPr/>
        </p:nvSpPr>
        <p:spPr>
          <a:xfrm>
            <a:off x="5945410" y="1589970"/>
            <a:ext cx="77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Segoe UI Variable Display" pitchFamily="2" charset="0"/>
              </a:rPr>
              <a:t>♠</a:t>
            </a:r>
            <a:r>
              <a:rPr lang="sl-SI" sz="2800" b="1" dirty="0"/>
              <a:t>A</a:t>
            </a:r>
            <a:endParaRPr lang="sl-SI" sz="2800" dirty="0"/>
          </a:p>
        </p:txBody>
      </p:sp>
      <p:sp>
        <p:nvSpPr>
          <p:cNvPr id="58" name="PoljeZBesedilom 57">
            <a:extLst>
              <a:ext uri="{FF2B5EF4-FFF2-40B4-BE49-F238E27FC236}">
                <a16:creationId xmlns:a16="http://schemas.microsoft.com/office/drawing/2014/main" id="{1CE91A37-4566-F44E-9C64-C364CF291386}"/>
              </a:ext>
            </a:extLst>
          </p:cNvPr>
          <p:cNvSpPr txBox="1"/>
          <p:nvPr/>
        </p:nvSpPr>
        <p:spPr>
          <a:xfrm>
            <a:off x="4328841" y="2841888"/>
            <a:ext cx="77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Segoe UI Variable Display" pitchFamily="2" charset="0"/>
              </a:rPr>
              <a:t>♦</a:t>
            </a:r>
            <a:r>
              <a:rPr lang="sl-SI" sz="2800" b="1" dirty="0">
                <a:solidFill>
                  <a:srgbClr val="FF0000"/>
                </a:solidFill>
              </a:rPr>
              <a:t>6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82" name="PoljeZBesedilom 81">
            <a:extLst>
              <a:ext uri="{FF2B5EF4-FFF2-40B4-BE49-F238E27FC236}">
                <a16:creationId xmlns:a16="http://schemas.microsoft.com/office/drawing/2014/main" id="{BD232C29-476A-3617-830C-943E82E9F697}"/>
              </a:ext>
            </a:extLst>
          </p:cNvPr>
          <p:cNvSpPr txBox="1"/>
          <p:nvPr/>
        </p:nvSpPr>
        <p:spPr>
          <a:xfrm>
            <a:off x="11153417" y="6631922"/>
            <a:ext cx="151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DESNA STRAN</a:t>
            </a:r>
          </a:p>
        </p:txBody>
      </p:sp>
      <p:sp>
        <p:nvSpPr>
          <p:cNvPr id="83" name="PoljeZBesedilom 82">
            <a:extLst>
              <a:ext uri="{FF2B5EF4-FFF2-40B4-BE49-F238E27FC236}">
                <a16:creationId xmlns:a16="http://schemas.microsoft.com/office/drawing/2014/main" id="{FE2D7AEE-240E-A01C-6B13-203019AE933B}"/>
              </a:ext>
            </a:extLst>
          </p:cNvPr>
          <p:cNvSpPr txBox="1"/>
          <p:nvPr/>
        </p:nvSpPr>
        <p:spPr>
          <a:xfrm>
            <a:off x="-82862" y="6210893"/>
            <a:ext cx="1303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1. PIKI – SRCA &amp; KARE – KRIŽI </a:t>
            </a:r>
            <a:r>
              <a:rPr lang="sl-SI" dirty="0"/>
              <a:t>-&gt; </a:t>
            </a:r>
            <a:r>
              <a:rPr lang="sl-SI" b="1" dirty="0">
                <a:solidFill>
                  <a:srgbClr val="3333FF"/>
                </a:solidFill>
              </a:rPr>
              <a:t>2. PIKI – SRCA – KRIŽI – KARE </a:t>
            </a:r>
            <a:r>
              <a:rPr lang="sl-SI" dirty="0"/>
              <a:t>-&gt; </a:t>
            </a:r>
            <a:r>
              <a:rPr lang="sl-SI" b="1" dirty="0">
                <a:solidFill>
                  <a:srgbClr val="33CC33"/>
                </a:solidFill>
              </a:rPr>
              <a:t>3. ZNOTRAJ BARVE KARTE RAZVRSITMO PO MOČI: AS, KRALJ, DAMA …</a:t>
            </a:r>
            <a:endParaRPr lang="sl-SI" dirty="0"/>
          </a:p>
        </p:txBody>
      </p:sp>
      <p:cxnSp>
        <p:nvCxnSpPr>
          <p:cNvPr id="84" name="Raven povezovalnik 83">
            <a:extLst>
              <a:ext uri="{FF2B5EF4-FFF2-40B4-BE49-F238E27FC236}">
                <a16:creationId xmlns:a16="http://schemas.microsoft.com/office/drawing/2014/main" id="{9BEC4F94-283C-6263-459B-88136E3D9CC6}"/>
              </a:ext>
            </a:extLst>
          </p:cNvPr>
          <p:cNvCxnSpPr>
            <a:cxnSpLocks/>
          </p:cNvCxnSpPr>
          <p:nvPr/>
        </p:nvCxnSpPr>
        <p:spPr>
          <a:xfrm>
            <a:off x="8318" y="7050966"/>
            <a:ext cx="1279842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37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Skupina 79">
            <a:extLst>
              <a:ext uri="{FF2B5EF4-FFF2-40B4-BE49-F238E27FC236}">
                <a16:creationId xmlns:a16="http://schemas.microsoft.com/office/drawing/2014/main" id="{54DEE7F1-03B1-2C48-852D-042B71C659EC}"/>
              </a:ext>
            </a:extLst>
          </p:cNvPr>
          <p:cNvGrpSpPr/>
          <p:nvPr/>
        </p:nvGrpSpPr>
        <p:grpSpPr>
          <a:xfrm>
            <a:off x="4141955" y="1540127"/>
            <a:ext cx="3228316" cy="2533746"/>
            <a:chOff x="4141955" y="1540127"/>
            <a:chExt cx="3228316" cy="2533746"/>
          </a:xfrm>
        </p:grpSpPr>
        <p:sp>
          <p:nvSpPr>
            <p:cNvPr id="36" name="Pravokotnik 35">
              <a:extLst>
                <a:ext uri="{FF2B5EF4-FFF2-40B4-BE49-F238E27FC236}">
                  <a16:creationId xmlns:a16="http://schemas.microsoft.com/office/drawing/2014/main" id="{6892456C-9409-C818-23DD-EFED9B199437}"/>
                </a:ext>
              </a:extLst>
            </p:cNvPr>
            <p:cNvSpPr/>
            <p:nvPr/>
          </p:nvSpPr>
          <p:spPr>
            <a:xfrm>
              <a:off x="4141955" y="1540127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7" name="Pravokotnik 36">
              <a:extLst>
                <a:ext uri="{FF2B5EF4-FFF2-40B4-BE49-F238E27FC236}">
                  <a16:creationId xmlns:a16="http://schemas.microsoft.com/office/drawing/2014/main" id="{75CF24D7-2B7E-1B7D-CB51-7772373B85DD}"/>
                </a:ext>
              </a:extLst>
            </p:cNvPr>
            <p:cNvSpPr/>
            <p:nvPr/>
          </p:nvSpPr>
          <p:spPr>
            <a:xfrm>
              <a:off x="4947297" y="1540127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8" name="Pravokotnik 37">
              <a:extLst>
                <a:ext uri="{FF2B5EF4-FFF2-40B4-BE49-F238E27FC236}">
                  <a16:creationId xmlns:a16="http://schemas.microsoft.com/office/drawing/2014/main" id="{326FC8D0-C1F5-512E-4C01-6673B7D56BE2}"/>
                </a:ext>
              </a:extLst>
            </p:cNvPr>
            <p:cNvSpPr/>
            <p:nvPr/>
          </p:nvSpPr>
          <p:spPr>
            <a:xfrm>
              <a:off x="5752639" y="1546270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9" name="Pravokotnik 38">
              <a:extLst>
                <a:ext uri="{FF2B5EF4-FFF2-40B4-BE49-F238E27FC236}">
                  <a16:creationId xmlns:a16="http://schemas.microsoft.com/office/drawing/2014/main" id="{557FACA1-FDC9-412B-476D-DA1E1C430D15}"/>
                </a:ext>
              </a:extLst>
            </p:cNvPr>
            <p:cNvSpPr/>
            <p:nvPr/>
          </p:nvSpPr>
          <p:spPr>
            <a:xfrm>
              <a:off x="6557981" y="1542499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0" name="Pravokotnik 39">
              <a:extLst>
                <a:ext uri="{FF2B5EF4-FFF2-40B4-BE49-F238E27FC236}">
                  <a16:creationId xmlns:a16="http://schemas.microsoft.com/office/drawing/2014/main" id="{7AD28F6C-0688-C374-1A06-4A7197663B2F}"/>
                </a:ext>
              </a:extLst>
            </p:cNvPr>
            <p:cNvSpPr/>
            <p:nvPr/>
          </p:nvSpPr>
          <p:spPr>
            <a:xfrm>
              <a:off x="4141955" y="2181396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1" name="Pravokotnik 40">
              <a:extLst>
                <a:ext uri="{FF2B5EF4-FFF2-40B4-BE49-F238E27FC236}">
                  <a16:creationId xmlns:a16="http://schemas.microsoft.com/office/drawing/2014/main" id="{81E5B071-1F0E-471E-A198-51162A9C7C16}"/>
                </a:ext>
              </a:extLst>
            </p:cNvPr>
            <p:cNvSpPr/>
            <p:nvPr/>
          </p:nvSpPr>
          <p:spPr>
            <a:xfrm>
              <a:off x="4947297" y="2181396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2" name="Pravokotnik 41">
              <a:extLst>
                <a:ext uri="{FF2B5EF4-FFF2-40B4-BE49-F238E27FC236}">
                  <a16:creationId xmlns:a16="http://schemas.microsoft.com/office/drawing/2014/main" id="{23DFD1F3-C7CB-38ED-8CE1-8EB1850EE36D}"/>
                </a:ext>
              </a:extLst>
            </p:cNvPr>
            <p:cNvSpPr/>
            <p:nvPr/>
          </p:nvSpPr>
          <p:spPr>
            <a:xfrm>
              <a:off x="5752639" y="2179150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3" name="Pravokotnik 42">
              <a:extLst>
                <a:ext uri="{FF2B5EF4-FFF2-40B4-BE49-F238E27FC236}">
                  <a16:creationId xmlns:a16="http://schemas.microsoft.com/office/drawing/2014/main" id="{417BF98D-F0F2-ADB7-1D99-F31E880ED2E1}"/>
                </a:ext>
              </a:extLst>
            </p:cNvPr>
            <p:cNvSpPr/>
            <p:nvPr/>
          </p:nvSpPr>
          <p:spPr>
            <a:xfrm>
              <a:off x="6557981" y="2183768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4" name="Pravokotnik 43">
              <a:extLst>
                <a:ext uri="{FF2B5EF4-FFF2-40B4-BE49-F238E27FC236}">
                  <a16:creationId xmlns:a16="http://schemas.microsoft.com/office/drawing/2014/main" id="{CC384B93-9AC8-C021-6C80-51334C731A2B}"/>
                </a:ext>
              </a:extLst>
            </p:cNvPr>
            <p:cNvSpPr/>
            <p:nvPr/>
          </p:nvSpPr>
          <p:spPr>
            <a:xfrm>
              <a:off x="4148903" y="2837546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5" name="Pravokotnik 44">
              <a:extLst>
                <a:ext uri="{FF2B5EF4-FFF2-40B4-BE49-F238E27FC236}">
                  <a16:creationId xmlns:a16="http://schemas.microsoft.com/office/drawing/2014/main" id="{4B0C9623-6A89-AA34-9F9E-6A16BE8AC725}"/>
                </a:ext>
              </a:extLst>
            </p:cNvPr>
            <p:cNvSpPr/>
            <p:nvPr/>
          </p:nvSpPr>
          <p:spPr>
            <a:xfrm>
              <a:off x="4954245" y="2837546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6" name="Pravokotnik 45">
              <a:extLst>
                <a:ext uri="{FF2B5EF4-FFF2-40B4-BE49-F238E27FC236}">
                  <a16:creationId xmlns:a16="http://schemas.microsoft.com/office/drawing/2014/main" id="{FAD550C5-8D98-7817-5DBD-0188293838C8}"/>
                </a:ext>
              </a:extLst>
            </p:cNvPr>
            <p:cNvSpPr/>
            <p:nvPr/>
          </p:nvSpPr>
          <p:spPr>
            <a:xfrm>
              <a:off x="5759587" y="2835300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7" name="Pravokotnik 46">
              <a:extLst>
                <a:ext uri="{FF2B5EF4-FFF2-40B4-BE49-F238E27FC236}">
                  <a16:creationId xmlns:a16="http://schemas.microsoft.com/office/drawing/2014/main" id="{BF1B7270-C2C4-DBB0-DDF3-DD1E95E4B759}"/>
                </a:ext>
              </a:extLst>
            </p:cNvPr>
            <p:cNvSpPr/>
            <p:nvPr/>
          </p:nvSpPr>
          <p:spPr>
            <a:xfrm>
              <a:off x="6564929" y="2831529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2" name="Pravokotnik 51">
              <a:extLst>
                <a:ext uri="{FF2B5EF4-FFF2-40B4-BE49-F238E27FC236}">
                  <a16:creationId xmlns:a16="http://schemas.microsoft.com/office/drawing/2014/main" id="{C15ABEFD-FD4E-FC4D-538D-34DA1F3472B2}"/>
                </a:ext>
              </a:extLst>
            </p:cNvPr>
            <p:cNvSpPr/>
            <p:nvPr/>
          </p:nvSpPr>
          <p:spPr>
            <a:xfrm>
              <a:off x="5382083" y="3491450"/>
              <a:ext cx="805342" cy="582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0F26A92-C6F3-A085-E39A-204949AB6933}"/>
              </a:ext>
            </a:extLst>
          </p:cNvPr>
          <p:cNvSpPr txBox="1"/>
          <p:nvPr/>
        </p:nvSpPr>
        <p:spPr>
          <a:xfrm>
            <a:off x="6702211" y="2807843"/>
            <a:ext cx="63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Segoe UI Variable Display" pitchFamily="2" charset="0"/>
              </a:rPr>
              <a:t>♠</a:t>
            </a:r>
            <a:r>
              <a:rPr lang="sl-SI" sz="2800" b="1" dirty="0"/>
              <a:t>K</a:t>
            </a:r>
            <a:endParaRPr lang="sl-SI" sz="2800" dirty="0"/>
          </a:p>
        </p:txBody>
      </p:sp>
      <p:sp>
        <p:nvSpPr>
          <p:cNvPr id="98" name="PoljeZBesedilom 97">
            <a:extLst>
              <a:ext uri="{FF2B5EF4-FFF2-40B4-BE49-F238E27FC236}">
                <a16:creationId xmlns:a16="http://schemas.microsoft.com/office/drawing/2014/main" id="{28ABDD21-B001-6263-2006-C776B9573912}"/>
              </a:ext>
            </a:extLst>
          </p:cNvPr>
          <p:cNvSpPr txBox="1"/>
          <p:nvPr/>
        </p:nvSpPr>
        <p:spPr>
          <a:xfrm>
            <a:off x="4282849" y="2816895"/>
            <a:ext cx="63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Segoe UI Variable Display" pitchFamily="2" charset="0"/>
              </a:rPr>
              <a:t>♠</a:t>
            </a:r>
            <a:r>
              <a:rPr lang="sl-SI" sz="2800" b="1" dirty="0">
                <a:latin typeface="Segoe UI Variable Display" pitchFamily="2" charset="0"/>
              </a:rPr>
              <a:t>3</a:t>
            </a:r>
            <a:endParaRPr lang="sl-SI" sz="2800" dirty="0"/>
          </a:p>
        </p:txBody>
      </p:sp>
      <p:sp>
        <p:nvSpPr>
          <p:cNvPr id="99" name="PoljeZBesedilom 98">
            <a:extLst>
              <a:ext uri="{FF2B5EF4-FFF2-40B4-BE49-F238E27FC236}">
                <a16:creationId xmlns:a16="http://schemas.microsoft.com/office/drawing/2014/main" id="{FED83457-53D2-2525-5993-71A4FBB01607}"/>
              </a:ext>
            </a:extLst>
          </p:cNvPr>
          <p:cNvSpPr txBox="1"/>
          <p:nvPr/>
        </p:nvSpPr>
        <p:spPr>
          <a:xfrm>
            <a:off x="5872349" y="2150909"/>
            <a:ext cx="634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Segoe UI Variable Display" pitchFamily="2" charset="0"/>
              </a:rPr>
              <a:t>♠</a:t>
            </a:r>
            <a:r>
              <a:rPr lang="sl-SI" sz="2800" b="1" dirty="0"/>
              <a:t>2</a:t>
            </a:r>
            <a:endParaRPr lang="sl-SI" sz="2800" dirty="0"/>
          </a:p>
        </p:txBody>
      </p:sp>
      <p:sp>
        <p:nvSpPr>
          <p:cNvPr id="102" name="PoljeZBesedilom 101">
            <a:extLst>
              <a:ext uri="{FF2B5EF4-FFF2-40B4-BE49-F238E27FC236}">
                <a16:creationId xmlns:a16="http://schemas.microsoft.com/office/drawing/2014/main" id="{FBC7CE10-EFF0-F0FA-11C6-14E75A5E6798}"/>
              </a:ext>
            </a:extLst>
          </p:cNvPr>
          <p:cNvSpPr txBox="1"/>
          <p:nvPr/>
        </p:nvSpPr>
        <p:spPr>
          <a:xfrm>
            <a:off x="5075820" y="1522313"/>
            <a:ext cx="65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Segoe UI Variable Display" pitchFamily="2" charset="0"/>
              </a:rPr>
              <a:t>♣</a:t>
            </a:r>
            <a:r>
              <a:rPr lang="sl-SI" sz="2800" b="1" dirty="0"/>
              <a:t>A</a:t>
            </a:r>
            <a:endParaRPr lang="sl-SI" sz="2800" dirty="0"/>
          </a:p>
        </p:txBody>
      </p:sp>
      <p:sp>
        <p:nvSpPr>
          <p:cNvPr id="107" name="PoljeZBesedilom 106">
            <a:extLst>
              <a:ext uri="{FF2B5EF4-FFF2-40B4-BE49-F238E27FC236}">
                <a16:creationId xmlns:a16="http://schemas.microsoft.com/office/drawing/2014/main" id="{809576AC-2360-A346-2272-C952CCA3190B}"/>
              </a:ext>
            </a:extLst>
          </p:cNvPr>
          <p:cNvSpPr txBox="1"/>
          <p:nvPr/>
        </p:nvSpPr>
        <p:spPr>
          <a:xfrm>
            <a:off x="5095848" y="2168637"/>
            <a:ext cx="63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Segoe UI Variable Display" pitchFamily="2" charset="0"/>
              </a:rPr>
              <a:t>♣</a:t>
            </a:r>
            <a:r>
              <a:rPr lang="sl-SI" sz="2800" b="1" dirty="0"/>
              <a:t>9</a:t>
            </a:r>
            <a:endParaRPr lang="sl-SI" sz="2800" dirty="0"/>
          </a:p>
        </p:txBody>
      </p:sp>
      <p:sp>
        <p:nvSpPr>
          <p:cNvPr id="114" name="PoljeZBesedilom 113">
            <a:extLst>
              <a:ext uri="{FF2B5EF4-FFF2-40B4-BE49-F238E27FC236}">
                <a16:creationId xmlns:a16="http://schemas.microsoft.com/office/drawing/2014/main" id="{BB7D7726-02BC-7F57-3446-5ED0221B5E3F}"/>
              </a:ext>
            </a:extLst>
          </p:cNvPr>
          <p:cNvSpPr txBox="1"/>
          <p:nvPr/>
        </p:nvSpPr>
        <p:spPr>
          <a:xfrm>
            <a:off x="4267284" y="1498264"/>
            <a:ext cx="617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Segoe UI Variable Display" pitchFamily="2" charset="0"/>
              </a:rPr>
              <a:t>♣</a:t>
            </a:r>
            <a:r>
              <a:rPr lang="sl-SI" sz="2800" b="1" dirty="0"/>
              <a:t>2</a:t>
            </a:r>
            <a:endParaRPr lang="sl-SI" sz="2800" dirty="0"/>
          </a:p>
        </p:txBody>
      </p:sp>
      <p:sp>
        <p:nvSpPr>
          <p:cNvPr id="118" name="PoljeZBesedilom 117">
            <a:extLst>
              <a:ext uri="{FF2B5EF4-FFF2-40B4-BE49-F238E27FC236}">
                <a16:creationId xmlns:a16="http://schemas.microsoft.com/office/drawing/2014/main" id="{29DFA845-70EC-CEBE-8942-5ADC7B62ED47}"/>
              </a:ext>
            </a:extLst>
          </p:cNvPr>
          <p:cNvSpPr txBox="1"/>
          <p:nvPr/>
        </p:nvSpPr>
        <p:spPr>
          <a:xfrm>
            <a:off x="4231943" y="2151362"/>
            <a:ext cx="67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Segoe UI Variable Display" pitchFamily="2" charset="0"/>
              </a:rPr>
              <a:t>♦</a:t>
            </a:r>
            <a:r>
              <a:rPr lang="sl-SI" sz="2800" b="1" dirty="0">
                <a:solidFill>
                  <a:srgbClr val="FF0000"/>
                </a:solidFill>
              </a:rPr>
              <a:t>A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146" name="PoljeZBesedilom 145">
            <a:extLst>
              <a:ext uri="{FF2B5EF4-FFF2-40B4-BE49-F238E27FC236}">
                <a16:creationId xmlns:a16="http://schemas.microsoft.com/office/drawing/2014/main" id="{91837F39-CFE7-6443-0587-EBA97340C938}"/>
              </a:ext>
            </a:extLst>
          </p:cNvPr>
          <p:cNvSpPr txBox="1"/>
          <p:nvPr/>
        </p:nvSpPr>
        <p:spPr>
          <a:xfrm>
            <a:off x="6643378" y="1552711"/>
            <a:ext cx="698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800" b="1" dirty="0">
                <a:solidFill>
                  <a:srgbClr val="FF0000"/>
                </a:solidFill>
              </a:rPr>
              <a:t>A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155" name="PoljeZBesedilom 154">
            <a:extLst>
              <a:ext uri="{FF2B5EF4-FFF2-40B4-BE49-F238E27FC236}">
                <a16:creationId xmlns:a16="http://schemas.microsoft.com/office/drawing/2014/main" id="{9F9FFCF1-FD9D-0D34-8F36-43AB4A2E4936}"/>
              </a:ext>
            </a:extLst>
          </p:cNvPr>
          <p:cNvSpPr txBox="1"/>
          <p:nvPr/>
        </p:nvSpPr>
        <p:spPr>
          <a:xfrm flipH="1">
            <a:off x="5464241" y="3453358"/>
            <a:ext cx="698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800" b="1" dirty="0">
                <a:solidFill>
                  <a:srgbClr val="FF0000"/>
                </a:solidFill>
                <a:latin typeface="Segoe UI Variable Display" pitchFamily="2" charset="0"/>
              </a:rPr>
              <a:t>3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43415B6B-45B9-F155-A566-88B1522419C0}"/>
              </a:ext>
            </a:extLst>
          </p:cNvPr>
          <p:cNvSpPr txBox="1"/>
          <p:nvPr/>
        </p:nvSpPr>
        <p:spPr>
          <a:xfrm>
            <a:off x="229547" y="6611040"/>
            <a:ext cx="142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LEVA STRAN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739F6D5B-2F0A-AB71-EDFB-82B442B14E42}"/>
              </a:ext>
            </a:extLst>
          </p:cNvPr>
          <p:cNvGrpSpPr/>
          <p:nvPr/>
        </p:nvGrpSpPr>
        <p:grpSpPr>
          <a:xfrm>
            <a:off x="4551574" y="4767342"/>
            <a:ext cx="2327186" cy="1290978"/>
            <a:chOff x="4415436" y="2382303"/>
            <a:chExt cx="3932833" cy="2574546"/>
          </a:xfrm>
        </p:grpSpPr>
        <p:pic>
          <p:nvPicPr>
            <p:cNvPr id="20" name="Slika 19" descr="Slika, ki vsebuje besede besedilo, dodatek, oblikovanje&#10;&#10;Vsebina, ustvarjena z umetno inteligenco, morda ni pravilna.">
              <a:extLst>
                <a:ext uri="{FF2B5EF4-FFF2-40B4-BE49-F238E27FC236}">
                  <a16:creationId xmlns:a16="http://schemas.microsoft.com/office/drawing/2014/main" id="{8619DCD9-EF8D-A47B-8589-F945BA84B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8021">
              <a:off x="4415436" y="2382303"/>
              <a:ext cx="3932833" cy="2055048"/>
            </a:xfrm>
            <a:prstGeom prst="rect">
              <a:avLst/>
            </a:prstGeom>
          </p:spPr>
        </p:pic>
        <p:pic>
          <p:nvPicPr>
            <p:cNvPr id="18" name="Slika 17">
              <a:extLst>
                <a:ext uri="{FF2B5EF4-FFF2-40B4-BE49-F238E27FC236}">
                  <a16:creationId xmlns:a16="http://schemas.microsoft.com/office/drawing/2014/main" id="{3444D8B0-8F98-4EAC-C3E9-84286A745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6919" y="3941392"/>
              <a:ext cx="733616" cy="1015457"/>
            </a:xfrm>
            <a:prstGeom prst="rect">
              <a:avLst/>
            </a:prstGeom>
          </p:spPr>
        </p:pic>
      </p:grp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0658B0C5-2336-913C-21F5-CC1CC8ACB04D}"/>
              </a:ext>
            </a:extLst>
          </p:cNvPr>
          <p:cNvSpPr txBox="1"/>
          <p:nvPr/>
        </p:nvSpPr>
        <p:spPr>
          <a:xfrm>
            <a:off x="5944134" y="2822013"/>
            <a:ext cx="55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Segoe UI Variable Display" pitchFamily="2" charset="0"/>
              </a:rPr>
              <a:t>♣</a:t>
            </a:r>
            <a:r>
              <a:rPr lang="sl-SI" sz="2800" b="1" dirty="0"/>
              <a:t>J</a:t>
            </a:r>
            <a:endParaRPr lang="sl-SI" sz="2800" dirty="0"/>
          </a:p>
        </p:txBody>
      </p:sp>
      <p:sp>
        <p:nvSpPr>
          <p:cNvPr id="56" name="PoljeZBesedilom 55">
            <a:extLst>
              <a:ext uri="{FF2B5EF4-FFF2-40B4-BE49-F238E27FC236}">
                <a16:creationId xmlns:a16="http://schemas.microsoft.com/office/drawing/2014/main" id="{2F383293-27B0-11B2-20FF-1DDA6188AB42}"/>
              </a:ext>
            </a:extLst>
          </p:cNvPr>
          <p:cNvSpPr txBox="1"/>
          <p:nvPr/>
        </p:nvSpPr>
        <p:spPr>
          <a:xfrm>
            <a:off x="853446" y="519221"/>
            <a:ext cx="1086915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4472C4"/>
                </a:solidFill>
              </a:rPr>
              <a:t>4. MESTO</a:t>
            </a:r>
            <a:r>
              <a:rPr lang="sl-SI" dirty="0"/>
              <a:t>, KJER SO KARTE, KI JIH BOMO ZLOŽILI OD DESNE PROTI LEVI PO </a:t>
            </a:r>
            <a:r>
              <a:rPr lang="sl-SI" u="sng" dirty="0"/>
              <a:t>BARVAH</a:t>
            </a:r>
            <a:r>
              <a:rPr lang="sl-SI" dirty="0"/>
              <a:t> GLEDE NA KONTRAST: PIKI (♠), SRCA (</a:t>
            </a:r>
            <a:r>
              <a:rPr lang="sl-SI" dirty="0">
                <a:solidFill>
                  <a:srgbClr val="FF0000"/>
                </a:solidFill>
              </a:rPr>
              <a:t>♥</a:t>
            </a:r>
            <a:r>
              <a:rPr lang="sl-SI" dirty="0"/>
              <a:t>), KRIŽI (♣) IN KARE (</a:t>
            </a:r>
            <a:r>
              <a:rPr lang="sl-SI" dirty="0">
                <a:solidFill>
                  <a:srgbClr val="FF0000"/>
                </a:solidFill>
              </a:rPr>
              <a:t>♦</a:t>
            </a:r>
            <a:r>
              <a:rPr lang="sl-SI" dirty="0"/>
              <a:t>) -&gt; </a:t>
            </a:r>
            <a:r>
              <a:rPr lang="sl-SI" b="1" u="sng" dirty="0"/>
              <a:t>RANG BARVU</a:t>
            </a:r>
            <a:r>
              <a:rPr lang="sl-SI" dirty="0"/>
              <a:t>: PIK (♠), SRCE (</a:t>
            </a:r>
            <a:r>
              <a:rPr lang="sl-SI" dirty="0">
                <a:solidFill>
                  <a:srgbClr val="FF0000"/>
                </a:solidFill>
              </a:rPr>
              <a:t>♥</a:t>
            </a:r>
            <a:r>
              <a:rPr lang="sl-SI" dirty="0"/>
              <a:t>), KARA (</a:t>
            </a:r>
            <a:r>
              <a:rPr lang="sl-SI" dirty="0">
                <a:solidFill>
                  <a:srgbClr val="FF0000"/>
                </a:solidFill>
              </a:rPr>
              <a:t>♦</a:t>
            </a:r>
            <a:r>
              <a:rPr lang="sl-SI" dirty="0"/>
              <a:t>) IN KRIŽ (♣)</a:t>
            </a: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9DFDA4D7-5BCE-F818-FC6B-135CAB0178BD}"/>
              </a:ext>
            </a:extLst>
          </p:cNvPr>
          <p:cNvSpPr txBox="1"/>
          <p:nvPr/>
        </p:nvSpPr>
        <p:spPr>
          <a:xfrm>
            <a:off x="229547" y="44610"/>
            <a:ext cx="124357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100" b="1" dirty="0"/>
              <a:t>4. naloga</a:t>
            </a:r>
            <a:r>
              <a:rPr lang="sl-SI" sz="1100" dirty="0"/>
              <a:t>: Zgornje karte zložite na spodnjo črto, pri čemer imate od desne proti levi: pike (♠), srca (</a:t>
            </a:r>
            <a:r>
              <a:rPr lang="sl-SI" sz="1100" dirty="0">
                <a:solidFill>
                  <a:srgbClr val="FF0000"/>
                </a:solidFill>
              </a:rPr>
              <a:t>♥</a:t>
            </a:r>
            <a:r>
              <a:rPr lang="sl-SI" sz="1100" dirty="0"/>
              <a:t>), križe (♣) in kare (</a:t>
            </a:r>
            <a:r>
              <a:rPr lang="sl-SI" sz="1100" dirty="0">
                <a:solidFill>
                  <a:srgbClr val="FF0000"/>
                </a:solidFill>
              </a:rPr>
              <a:t>♦</a:t>
            </a:r>
            <a:r>
              <a:rPr lang="sl-SI" sz="1100" dirty="0"/>
              <a:t>). Barve niso zložene po rangu (♠, </a:t>
            </a:r>
            <a:r>
              <a:rPr lang="sl-SI" sz="1100" dirty="0">
                <a:solidFill>
                  <a:srgbClr val="FF0000"/>
                </a:solidFill>
              </a:rPr>
              <a:t>♥</a:t>
            </a:r>
            <a:r>
              <a:rPr lang="sl-SI" sz="1100" dirty="0"/>
              <a:t>, </a:t>
            </a:r>
            <a:r>
              <a:rPr lang="sl-SI" sz="1100" dirty="0">
                <a:solidFill>
                  <a:srgbClr val="FF0000"/>
                </a:solidFill>
              </a:rPr>
              <a:t>♦</a:t>
            </a:r>
            <a:r>
              <a:rPr lang="sl-SI" sz="1100" dirty="0"/>
              <a:t> in ♣), ampak po načinu kontrastne barve (črna, rdeča, črna in rdeča. Znotraj barve jih zložite po velikosti (moči) kart glede na figure in </a:t>
            </a:r>
            <a:r>
              <a:rPr lang="sl-SI" sz="1100" dirty="0" err="1"/>
              <a:t>platlce</a:t>
            </a:r>
            <a:r>
              <a:rPr lang="sl-SI" sz="1100" dirty="0"/>
              <a:t> (številčne karte od 10 do 2), npr. as, kralj, dama, fant, deset itd.</a:t>
            </a:r>
          </a:p>
        </p:txBody>
      </p:sp>
      <p:sp>
        <p:nvSpPr>
          <p:cNvPr id="60" name="PoljeZBesedilom 59">
            <a:extLst>
              <a:ext uri="{FF2B5EF4-FFF2-40B4-BE49-F238E27FC236}">
                <a16:creationId xmlns:a16="http://schemas.microsoft.com/office/drawing/2014/main" id="{E225DC7B-FA4C-0F95-3CB7-67D88E4809FA}"/>
              </a:ext>
            </a:extLst>
          </p:cNvPr>
          <p:cNvSpPr txBox="1"/>
          <p:nvPr/>
        </p:nvSpPr>
        <p:spPr>
          <a:xfrm>
            <a:off x="4140590" y="4084346"/>
            <a:ext cx="3247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PRIMER ZLAGANJA KART, KI JIH DRŽIMO V ROKI</a:t>
            </a: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673F3E66-0B54-8776-944E-1EE525A7B883}"/>
              </a:ext>
            </a:extLst>
          </p:cNvPr>
          <p:cNvSpPr txBox="1"/>
          <p:nvPr/>
        </p:nvSpPr>
        <p:spPr>
          <a:xfrm>
            <a:off x="853446" y="1091438"/>
            <a:ext cx="108691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ZNOTRAJ BARVE IMAMO NASLEDNJE </a:t>
            </a:r>
            <a:r>
              <a:rPr lang="sl-SI" b="1" u="sng" dirty="0"/>
              <a:t>MOČI (RANGE) KART</a:t>
            </a:r>
            <a:r>
              <a:rPr lang="sl-SI" dirty="0"/>
              <a:t>: AS, KRALJ, DAMA, FANT, DESET, DEVET … DO 2</a:t>
            </a:r>
          </a:p>
        </p:txBody>
      </p:sp>
      <p:sp>
        <p:nvSpPr>
          <p:cNvPr id="72" name="PoljeZBesedilom 71">
            <a:extLst>
              <a:ext uri="{FF2B5EF4-FFF2-40B4-BE49-F238E27FC236}">
                <a16:creationId xmlns:a16="http://schemas.microsoft.com/office/drawing/2014/main" id="{49E2C4C7-CBA5-E034-0554-CF43290CFA8F}"/>
              </a:ext>
            </a:extLst>
          </p:cNvPr>
          <p:cNvSpPr txBox="1"/>
          <p:nvPr/>
        </p:nvSpPr>
        <p:spPr>
          <a:xfrm>
            <a:off x="6695212" y="2194818"/>
            <a:ext cx="700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800" b="1" dirty="0">
                <a:solidFill>
                  <a:srgbClr val="FF0000"/>
                </a:solidFill>
              </a:rPr>
              <a:t>8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74" name="PoljeZBesedilom 73">
            <a:extLst>
              <a:ext uri="{FF2B5EF4-FFF2-40B4-BE49-F238E27FC236}">
                <a16:creationId xmlns:a16="http://schemas.microsoft.com/office/drawing/2014/main" id="{F533C85E-283C-09A5-9D84-26D21A946711}"/>
              </a:ext>
            </a:extLst>
          </p:cNvPr>
          <p:cNvSpPr txBox="1"/>
          <p:nvPr/>
        </p:nvSpPr>
        <p:spPr>
          <a:xfrm>
            <a:off x="5074338" y="2816895"/>
            <a:ext cx="66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800" b="1" dirty="0">
                <a:solidFill>
                  <a:srgbClr val="FF0000"/>
                </a:solidFill>
              </a:rPr>
              <a:t>6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79" name="PoljeZBesedilom 78">
            <a:extLst>
              <a:ext uri="{FF2B5EF4-FFF2-40B4-BE49-F238E27FC236}">
                <a16:creationId xmlns:a16="http://schemas.microsoft.com/office/drawing/2014/main" id="{F9DAADCE-7F7D-46DE-27F4-32F43627C6DF}"/>
              </a:ext>
            </a:extLst>
          </p:cNvPr>
          <p:cNvSpPr txBox="1"/>
          <p:nvPr/>
        </p:nvSpPr>
        <p:spPr>
          <a:xfrm>
            <a:off x="5893772" y="1540025"/>
            <a:ext cx="651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800" b="1" dirty="0">
                <a:solidFill>
                  <a:srgbClr val="FF0000"/>
                </a:solidFill>
              </a:rPr>
              <a:t>4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81" name="PoljeZBesedilom 80">
            <a:extLst>
              <a:ext uri="{FF2B5EF4-FFF2-40B4-BE49-F238E27FC236}">
                <a16:creationId xmlns:a16="http://schemas.microsoft.com/office/drawing/2014/main" id="{00B1150D-9F1B-1F58-E2F1-6C465F15190C}"/>
              </a:ext>
            </a:extLst>
          </p:cNvPr>
          <p:cNvSpPr txBox="1"/>
          <p:nvPr/>
        </p:nvSpPr>
        <p:spPr>
          <a:xfrm>
            <a:off x="11153417" y="6631922"/>
            <a:ext cx="151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DESNA STRAN</a:t>
            </a:r>
          </a:p>
        </p:txBody>
      </p:sp>
      <p:sp>
        <p:nvSpPr>
          <p:cNvPr id="82" name="PoljeZBesedilom 81">
            <a:extLst>
              <a:ext uri="{FF2B5EF4-FFF2-40B4-BE49-F238E27FC236}">
                <a16:creationId xmlns:a16="http://schemas.microsoft.com/office/drawing/2014/main" id="{AAC09B22-0D66-FFBB-FD2E-3CF347E74C3A}"/>
              </a:ext>
            </a:extLst>
          </p:cNvPr>
          <p:cNvSpPr txBox="1"/>
          <p:nvPr/>
        </p:nvSpPr>
        <p:spPr>
          <a:xfrm>
            <a:off x="-82862" y="6210893"/>
            <a:ext cx="1303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1. PIKI – SRCA &amp; KARE – KRIŽI </a:t>
            </a:r>
            <a:r>
              <a:rPr lang="sl-SI" dirty="0"/>
              <a:t>-&gt; </a:t>
            </a:r>
            <a:r>
              <a:rPr lang="sl-SI" b="1" dirty="0">
                <a:solidFill>
                  <a:srgbClr val="3333FF"/>
                </a:solidFill>
              </a:rPr>
              <a:t>2. PIKI – SRCA – KRIŽI – KARE </a:t>
            </a:r>
            <a:r>
              <a:rPr lang="sl-SI" dirty="0"/>
              <a:t>-&gt; </a:t>
            </a:r>
            <a:r>
              <a:rPr lang="sl-SI" b="1" dirty="0">
                <a:solidFill>
                  <a:srgbClr val="33CC33"/>
                </a:solidFill>
              </a:rPr>
              <a:t>3. ZNOTRAJ BARVE KARTE RAZVRSITMO PO MOČI: AS, KRALJ, DAMA …</a:t>
            </a:r>
            <a:endParaRPr lang="sl-SI" dirty="0"/>
          </a:p>
        </p:txBody>
      </p:sp>
      <p:cxnSp>
        <p:nvCxnSpPr>
          <p:cNvPr id="83" name="Raven povezovalnik 82">
            <a:extLst>
              <a:ext uri="{FF2B5EF4-FFF2-40B4-BE49-F238E27FC236}">
                <a16:creationId xmlns:a16="http://schemas.microsoft.com/office/drawing/2014/main" id="{CCB2DCF6-A2DB-A92A-B3F5-FE7EB37E7048}"/>
              </a:ext>
            </a:extLst>
          </p:cNvPr>
          <p:cNvCxnSpPr>
            <a:cxnSpLocks/>
          </p:cNvCxnSpPr>
          <p:nvPr/>
        </p:nvCxnSpPr>
        <p:spPr>
          <a:xfrm>
            <a:off x="8318" y="7050966"/>
            <a:ext cx="1279842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21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640AB911-E7F2-444D-8B66-96D36BDA4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556" y="6808114"/>
            <a:ext cx="7199313" cy="382264"/>
          </a:xfrm>
          <a:prstGeom prst="rect">
            <a:avLst/>
          </a:prstGeom>
        </p:spPr>
      </p:pic>
      <p:grpSp>
        <p:nvGrpSpPr>
          <p:cNvPr id="94" name="Skupina 93">
            <a:extLst>
              <a:ext uri="{FF2B5EF4-FFF2-40B4-BE49-F238E27FC236}">
                <a16:creationId xmlns:a16="http://schemas.microsoft.com/office/drawing/2014/main" id="{6148D681-52A0-4F1C-81DB-7652612970A8}"/>
              </a:ext>
            </a:extLst>
          </p:cNvPr>
          <p:cNvGrpSpPr/>
          <p:nvPr/>
        </p:nvGrpSpPr>
        <p:grpSpPr>
          <a:xfrm>
            <a:off x="3244694" y="2126721"/>
            <a:ext cx="4663649" cy="2920493"/>
            <a:chOff x="1275648" y="2126720"/>
            <a:chExt cx="4663649" cy="2920493"/>
          </a:xfrm>
        </p:grpSpPr>
        <p:grpSp>
          <p:nvGrpSpPr>
            <p:cNvPr id="82" name="Skupina 81">
              <a:extLst>
                <a:ext uri="{FF2B5EF4-FFF2-40B4-BE49-F238E27FC236}">
                  <a16:creationId xmlns:a16="http://schemas.microsoft.com/office/drawing/2014/main" id="{4FC3F378-A378-434D-9688-418A05CDA208}"/>
                </a:ext>
              </a:extLst>
            </p:cNvPr>
            <p:cNvGrpSpPr/>
            <p:nvPr/>
          </p:nvGrpSpPr>
          <p:grpSpPr>
            <a:xfrm>
              <a:off x="1276561" y="2129913"/>
              <a:ext cx="4661322" cy="2917300"/>
              <a:chOff x="1276561" y="754477"/>
              <a:chExt cx="4661322" cy="2917300"/>
            </a:xfrm>
          </p:grpSpPr>
          <p:sp>
            <p:nvSpPr>
              <p:cNvPr id="83" name="Pravokotnik 82">
                <a:extLst>
                  <a:ext uri="{FF2B5EF4-FFF2-40B4-BE49-F238E27FC236}">
                    <a16:creationId xmlns:a16="http://schemas.microsoft.com/office/drawing/2014/main" id="{8D4EC3A8-8376-49B6-9C72-EA26FFE83A81}"/>
                  </a:ext>
                </a:extLst>
              </p:cNvPr>
              <p:cNvSpPr/>
              <p:nvPr/>
            </p:nvSpPr>
            <p:spPr>
              <a:xfrm>
                <a:off x="1376784" y="862044"/>
                <a:ext cx="4459315" cy="27076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4" name="Elipsa 83">
                <a:extLst>
                  <a:ext uri="{FF2B5EF4-FFF2-40B4-BE49-F238E27FC236}">
                    <a16:creationId xmlns:a16="http://schemas.microsoft.com/office/drawing/2014/main" id="{AB312E8D-D253-4C3B-B4E8-7DC2293971C9}"/>
                  </a:ext>
                </a:extLst>
              </p:cNvPr>
              <p:cNvSpPr/>
              <p:nvPr/>
            </p:nvSpPr>
            <p:spPr>
              <a:xfrm>
                <a:off x="3498915" y="3475581"/>
                <a:ext cx="196196" cy="19619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5" name="Elipsa 84">
                <a:extLst>
                  <a:ext uri="{FF2B5EF4-FFF2-40B4-BE49-F238E27FC236}">
                    <a16:creationId xmlns:a16="http://schemas.microsoft.com/office/drawing/2014/main" id="{E21BCE2C-5706-4F0A-886D-1DD7B04BA4E8}"/>
                  </a:ext>
                </a:extLst>
              </p:cNvPr>
              <p:cNvSpPr/>
              <p:nvPr/>
            </p:nvSpPr>
            <p:spPr>
              <a:xfrm>
                <a:off x="1276561" y="2104287"/>
                <a:ext cx="196196" cy="19619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6" name="Elipsa 85">
                <a:extLst>
                  <a:ext uri="{FF2B5EF4-FFF2-40B4-BE49-F238E27FC236}">
                    <a16:creationId xmlns:a16="http://schemas.microsoft.com/office/drawing/2014/main" id="{F8869ADF-5EF0-4C02-83E7-EFA2611C7D57}"/>
                  </a:ext>
                </a:extLst>
              </p:cNvPr>
              <p:cNvSpPr/>
              <p:nvPr/>
            </p:nvSpPr>
            <p:spPr>
              <a:xfrm>
                <a:off x="3514165" y="754477"/>
                <a:ext cx="196196" cy="19619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7" name="Elipsa 86">
                <a:extLst>
                  <a:ext uri="{FF2B5EF4-FFF2-40B4-BE49-F238E27FC236}">
                    <a16:creationId xmlns:a16="http://schemas.microsoft.com/office/drawing/2014/main" id="{E4C307BC-AEC7-4EB6-B946-4B3EFADD9231}"/>
                  </a:ext>
                </a:extLst>
              </p:cNvPr>
              <p:cNvSpPr/>
              <p:nvPr/>
            </p:nvSpPr>
            <p:spPr>
              <a:xfrm>
                <a:off x="5741687" y="2105296"/>
                <a:ext cx="196196" cy="19619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sp>
          <p:nvSpPr>
            <p:cNvPr id="89" name="Elipsa 88">
              <a:extLst>
                <a:ext uri="{FF2B5EF4-FFF2-40B4-BE49-F238E27FC236}">
                  <a16:creationId xmlns:a16="http://schemas.microsoft.com/office/drawing/2014/main" id="{B19906BF-828C-41C7-AE6F-082F476B2646}"/>
                </a:ext>
              </a:extLst>
            </p:cNvPr>
            <p:cNvSpPr/>
            <p:nvPr/>
          </p:nvSpPr>
          <p:spPr>
            <a:xfrm>
              <a:off x="3513765" y="2126720"/>
              <a:ext cx="198000" cy="1961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/>
                <a:t>N</a:t>
              </a:r>
            </a:p>
          </p:txBody>
        </p:sp>
        <p:sp>
          <p:nvSpPr>
            <p:cNvPr id="90" name="Elipsa 89">
              <a:extLst>
                <a:ext uri="{FF2B5EF4-FFF2-40B4-BE49-F238E27FC236}">
                  <a16:creationId xmlns:a16="http://schemas.microsoft.com/office/drawing/2014/main" id="{05E6C717-30FA-4E9D-8098-E2CD05E4B85B}"/>
                </a:ext>
              </a:extLst>
            </p:cNvPr>
            <p:cNvSpPr/>
            <p:nvPr/>
          </p:nvSpPr>
          <p:spPr>
            <a:xfrm>
              <a:off x="3501795" y="4850393"/>
              <a:ext cx="198000" cy="1961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/>
                <a:t>S</a:t>
              </a:r>
            </a:p>
          </p:txBody>
        </p:sp>
        <p:sp>
          <p:nvSpPr>
            <p:cNvPr id="91" name="Elipsa 90">
              <a:extLst>
                <a:ext uri="{FF2B5EF4-FFF2-40B4-BE49-F238E27FC236}">
                  <a16:creationId xmlns:a16="http://schemas.microsoft.com/office/drawing/2014/main" id="{B9E01CDC-51DF-4E24-8457-6C2FF11D6DF2}"/>
                </a:ext>
              </a:extLst>
            </p:cNvPr>
            <p:cNvSpPr/>
            <p:nvPr/>
          </p:nvSpPr>
          <p:spPr>
            <a:xfrm>
              <a:off x="1275648" y="3483236"/>
              <a:ext cx="198000" cy="1961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600" dirty="0"/>
                <a:t>W</a:t>
              </a:r>
            </a:p>
          </p:txBody>
        </p:sp>
        <p:sp>
          <p:nvSpPr>
            <p:cNvPr id="92" name="Elipsa 91">
              <a:extLst>
                <a:ext uri="{FF2B5EF4-FFF2-40B4-BE49-F238E27FC236}">
                  <a16:creationId xmlns:a16="http://schemas.microsoft.com/office/drawing/2014/main" id="{05F77700-7466-4CC2-8569-BF652542743D}"/>
                </a:ext>
              </a:extLst>
            </p:cNvPr>
            <p:cNvSpPr/>
            <p:nvPr/>
          </p:nvSpPr>
          <p:spPr>
            <a:xfrm>
              <a:off x="5741297" y="3477528"/>
              <a:ext cx="198000" cy="1961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/>
                <a:t>E</a:t>
              </a:r>
            </a:p>
          </p:txBody>
        </p:sp>
      </p:grp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5D767843-A642-51F5-2ECD-794B9D3F69FC}"/>
              </a:ext>
            </a:extLst>
          </p:cNvPr>
          <p:cNvSpPr txBox="1"/>
          <p:nvPr/>
        </p:nvSpPr>
        <p:spPr>
          <a:xfrm>
            <a:off x="206969" y="67112"/>
            <a:ext cx="12280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/>
              <a:t>5. naloga</a:t>
            </a:r>
            <a:r>
              <a:rPr lang="sl-SI" sz="1600" dirty="0"/>
              <a:t>: Zložite srca, pike in kare po filmu,  če so karte zložene naključno. Nato animirajte odigravanje v bridžu, če začne </a:t>
            </a:r>
            <a:r>
              <a:rPr lang="sl-SI" sz="1600" dirty="0" err="1"/>
              <a:t>north</a:t>
            </a:r>
            <a:r>
              <a:rPr lang="sl-SI" sz="1600" dirty="0"/>
              <a:t> (N). Adut je srce (</a:t>
            </a:r>
            <a:r>
              <a:rPr lang="sl-SI" sz="1600" dirty="0">
                <a:solidFill>
                  <a:srgbClr val="FF0000"/>
                </a:solidFill>
              </a:rPr>
              <a:t>♥</a:t>
            </a:r>
            <a:r>
              <a:rPr lang="sl-SI" sz="1600" dirty="0"/>
              <a:t>). Upoštevajte, da je potrebno barvati. Če nimamo za barvat, odmečemo karto, ki je </a:t>
            </a:r>
            <a:r>
              <a:rPr lang="sl-SI" sz="1600" dirty="0" err="1"/>
              <a:t>zgubitek</a:t>
            </a:r>
            <a:r>
              <a:rPr lang="sl-SI" sz="1600" dirty="0"/>
              <a:t>. V primeru, da nimamo barve in je treba barvati, lahko režemo z adutom.</a:t>
            </a:r>
          </a:p>
        </p:txBody>
      </p:sp>
      <p:sp>
        <p:nvSpPr>
          <p:cNvPr id="53" name="PoljeZBesedilom 52">
            <a:extLst>
              <a:ext uri="{FF2B5EF4-FFF2-40B4-BE49-F238E27FC236}">
                <a16:creationId xmlns:a16="http://schemas.microsoft.com/office/drawing/2014/main" id="{0C1AA673-97E3-39D8-9A7A-B3E1DB3794C5}"/>
              </a:ext>
            </a:extLst>
          </p:cNvPr>
          <p:cNvSpPr txBox="1"/>
          <p:nvPr/>
        </p:nvSpPr>
        <p:spPr>
          <a:xfrm>
            <a:off x="8518799" y="2687544"/>
            <a:ext cx="5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000" b="1" dirty="0">
                <a:solidFill>
                  <a:srgbClr val="FF0000"/>
                </a:solidFill>
              </a:rPr>
              <a:t>K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54" name="PoljeZBesedilom 53">
            <a:extLst>
              <a:ext uri="{FF2B5EF4-FFF2-40B4-BE49-F238E27FC236}">
                <a16:creationId xmlns:a16="http://schemas.microsoft.com/office/drawing/2014/main" id="{AB82089F-0667-1DE6-78A8-04EEE67F687D}"/>
              </a:ext>
            </a:extLst>
          </p:cNvPr>
          <p:cNvSpPr txBox="1"/>
          <p:nvPr/>
        </p:nvSpPr>
        <p:spPr>
          <a:xfrm>
            <a:off x="9643015" y="4297676"/>
            <a:ext cx="5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000" b="1" dirty="0">
                <a:solidFill>
                  <a:srgbClr val="FF0000"/>
                </a:solidFill>
              </a:rPr>
              <a:t>Q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55" name="PoljeZBesedilom 54">
            <a:extLst>
              <a:ext uri="{FF2B5EF4-FFF2-40B4-BE49-F238E27FC236}">
                <a16:creationId xmlns:a16="http://schemas.microsoft.com/office/drawing/2014/main" id="{66B4A032-A8E9-BDAB-B89D-3DC17D4AAD2E}"/>
              </a:ext>
            </a:extLst>
          </p:cNvPr>
          <p:cNvSpPr txBox="1"/>
          <p:nvPr/>
        </p:nvSpPr>
        <p:spPr>
          <a:xfrm>
            <a:off x="10346417" y="4298230"/>
            <a:ext cx="5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000" b="1" dirty="0">
                <a:solidFill>
                  <a:srgbClr val="FF0000"/>
                </a:solidFill>
              </a:rPr>
              <a:t>T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56" name="PoljeZBesedilom 55">
            <a:extLst>
              <a:ext uri="{FF2B5EF4-FFF2-40B4-BE49-F238E27FC236}">
                <a16:creationId xmlns:a16="http://schemas.microsoft.com/office/drawing/2014/main" id="{716B5CA9-6209-EBB9-104D-92E203C086CE}"/>
              </a:ext>
            </a:extLst>
          </p:cNvPr>
          <p:cNvSpPr txBox="1"/>
          <p:nvPr/>
        </p:nvSpPr>
        <p:spPr>
          <a:xfrm>
            <a:off x="12003655" y="2629402"/>
            <a:ext cx="5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000" b="1" dirty="0">
                <a:solidFill>
                  <a:srgbClr val="FF0000"/>
                </a:solidFill>
              </a:rPr>
              <a:t>9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5EC746BC-34A3-F3DF-7E1F-46C43BE0C4D4}"/>
              </a:ext>
            </a:extLst>
          </p:cNvPr>
          <p:cNvSpPr txBox="1"/>
          <p:nvPr/>
        </p:nvSpPr>
        <p:spPr>
          <a:xfrm>
            <a:off x="9941360" y="2047027"/>
            <a:ext cx="5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000" b="1" dirty="0">
                <a:solidFill>
                  <a:srgbClr val="FF0000"/>
                </a:solidFill>
              </a:rPr>
              <a:t>8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58" name="PoljeZBesedilom 57">
            <a:extLst>
              <a:ext uri="{FF2B5EF4-FFF2-40B4-BE49-F238E27FC236}">
                <a16:creationId xmlns:a16="http://schemas.microsoft.com/office/drawing/2014/main" id="{24EAC84D-FAAA-8568-DE78-CF6BD808B9D7}"/>
              </a:ext>
            </a:extLst>
          </p:cNvPr>
          <p:cNvSpPr txBox="1"/>
          <p:nvPr/>
        </p:nvSpPr>
        <p:spPr>
          <a:xfrm>
            <a:off x="11997875" y="2904895"/>
            <a:ext cx="5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000" b="1" dirty="0">
                <a:solidFill>
                  <a:srgbClr val="FF0000"/>
                </a:solidFill>
              </a:rPr>
              <a:t>7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8EAB5D07-102C-D176-602D-2656AE7BDAE0}"/>
              </a:ext>
            </a:extLst>
          </p:cNvPr>
          <p:cNvSpPr txBox="1"/>
          <p:nvPr/>
        </p:nvSpPr>
        <p:spPr>
          <a:xfrm>
            <a:off x="10306394" y="2040931"/>
            <a:ext cx="5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000" b="1" dirty="0">
                <a:solidFill>
                  <a:srgbClr val="FF0000"/>
                </a:solidFill>
              </a:rPr>
              <a:t>6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60" name="PoljeZBesedilom 59">
            <a:extLst>
              <a:ext uri="{FF2B5EF4-FFF2-40B4-BE49-F238E27FC236}">
                <a16:creationId xmlns:a16="http://schemas.microsoft.com/office/drawing/2014/main" id="{24D823FB-EA73-1954-6A48-4531EC75AB63}"/>
              </a:ext>
            </a:extLst>
          </p:cNvPr>
          <p:cNvSpPr txBox="1"/>
          <p:nvPr/>
        </p:nvSpPr>
        <p:spPr>
          <a:xfrm>
            <a:off x="8524222" y="2941474"/>
            <a:ext cx="5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000" b="1" dirty="0">
                <a:solidFill>
                  <a:srgbClr val="FF0000"/>
                </a:solidFill>
              </a:rPr>
              <a:t>5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71462059-F34F-9CDF-6FD1-37C307F23247}"/>
              </a:ext>
            </a:extLst>
          </p:cNvPr>
          <p:cNvSpPr txBox="1"/>
          <p:nvPr/>
        </p:nvSpPr>
        <p:spPr>
          <a:xfrm>
            <a:off x="11023714" y="2049320"/>
            <a:ext cx="5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000" b="1" dirty="0">
                <a:solidFill>
                  <a:srgbClr val="FF0000"/>
                </a:solidFill>
                <a:latin typeface="Segoe UI Variable Display" pitchFamily="2" charset="0"/>
              </a:rPr>
              <a:t>3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62" name="PoljeZBesedilom 61">
            <a:extLst>
              <a:ext uri="{FF2B5EF4-FFF2-40B4-BE49-F238E27FC236}">
                <a16:creationId xmlns:a16="http://schemas.microsoft.com/office/drawing/2014/main" id="{6381FB8A-B1D9-FE57-7BD3-ACE4C5C54B30}"/>
              </a:ext>
            </a:extLst>
          </p:cNvPr>
          <p:cNvSpPr txBox="1"/>
          <p:nvPr/>
        </p:nvSpPr>
        <p:spPr>
          <a:xfrm>
            <a:off x="11992095" y="3185526"/>
            <a:ext cx="5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000" b="1" dirty="0">
                <a:solidFill>
                  <a:srgbClr val="FF0000"/>
                </a:solidFill>
              </a:rPr>
              <a:t>2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57EE92E9-D5A6-2B8A-47B0-63003907CD32}"/>
              </a:ext>
            </a:extLst>
          </p:cNvPr>
          <p:cNvSpPr txBox="1"/>
          <p:nvPr/>
        </p:nvSpPr>
        <p:spPr>
          <a:xfrm>
            <a:off x="10052058" y="4299008"/>
            <a:ext cx="5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000" b="1" dirty="0">
                <a:solidFill>
                  <a:srgbClr val="FF0000"/>
                </a:solidFill>
              </a:rPr>
              <a:t>J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64" name="PoljeZBesedilom 63">
            <a:extLst>
              <a:ext uri="{FF2B5EF4-FFF2-40B4-BE49-F238E27FC236}">
                <a16:creationId xmlns:a16="http://schemas.microsoft.com/office/drawing/2014/main" id="{C7208E16-3944-C228-AB5A-65E9DCD22F0A}"/>
              </a:ext>
            </a:extLst>
          </p:cNvPr>
          <p:cNvSpPr txBox="1"/>
          <p:nvPr/>
        </p:nvSpPr>
        <p:spPr>
          <a:xfrm>
            <a:off x="10658680" y="2047027"/>
            <a:ext cx="5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000" b="1" dirty="0">
                <a:solidFill>
                  <a:srgbClr val="FF0000"/>
                </a:solidFill>
              </a:rPr>
              <a:t>4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72" name="PoljeZBesedilom 71">
            <a:extLst>
              <a:ext uri="{FF2B5EF4-FFF2-40B4-BE49-F238E27FC236}">
                <a16:creationId xmlns:a16="http://schemas.microsoft.com/office/drawing/2014/main" id="{8F9CD8B8-3CDC-29EB-F770-D910EC08022B}"/>
              </a:ext>
            </a:extLst>
          </p:cNvPr>
          <p:cNvSpPr txBox="1"/>
          <p:nvPr/>
        </p:nvSpPr>
        <p:spPr>
          <a:xfrm>
            <a:off x="11986315" y="3718422"/>
            <a:ext cx="512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Segoe UI Variable Display" pitchFamily="2" charset="0"/>
              </a:rPr>
              <a:t>♠</a:t>
            </a:r>
            <a:r>
              <a:rPr lang="sl-SI" sz="2000" b="1" dirty="0"/>
              <a:t>2</a:t>
            </a:r>
            <a:endParaRPr lang="sl-SI" sz="2000" dirty="0"/>
          </a:p>
        </p:txBody>
      </p:sp>
      <p:sp>
        <p:nvSpPr>
          <p:cNvPr id="73" name="PoljeZBesedilom 72">
            <a:extLst>
              <a:ext uri="{FF2B5EF4-FFF2-40B4-BE49-F238E27FC236}">
                <a16:creationId xmlns:a16="http://schemas.microsoft.com/office/drawing/2014/main" id="{B15C1C20-D562-265B-253A-8BB5477A5A1F}"/>
              </a:ext>
            </a:extLst>
          </p:cNvPr>
          <p:cNvSpPr txBox="1"/>
          <p:nvPr/>
        </p:nvSpPr>
        <p:spPr>
          <a:xfrm>
            <a:off x="8523088" y="3715142"/>
            <a:ext cx="497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Segoe UI Variable Display" pitchFamily="2" charset="0"/>
              </a:rPr>
              <a:t>♠3</a:t>
            </a:r>
          </a:p>
        </p:txBody>
      </p:sp>
      <p:sp>
        <p:nvSpPr>
          <p:cNvPr id="75" name="PoljeZBesedilom 74">
            <a:extLst>
              <a:ext uri="{FF2B5EF4-FFF2-40B4-BE49-F238E27FC236}">
                <a16:creationId xmlns:a16="http://schemas.microsoft.com/office/drawing/2014/main" id="{7E01EB4E-962F-6C32-716A-86CDA95AF4EB}"/>
              </a:ext>
            </a:extLst>
          </p:cNvPr>
          <p:cNvSpPr txBox="1"/>
          <p:nvPr/>
        </p:nvSpPr>
        <p:spPr>
          <a:xfrm>
            <a:off x="8532576" y="3431553"/>
            <a:ext cx="52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Segoe UI Variable Display" pitchFamily="2" charset="0"/>
              </a:rPr>
              <a:t>♠5</a:t>
            </a:r>
          </a:p>
        </p:txBody>
      </p:sp>
      <p:sp>
        <p:nvSpPr>
          <p:cNvPr id="76" name="PoljeZBesedilom 75">
            <a:extLst>
              <a:ext uri="{FF2B5EF4-FFF2-40B4-BE49-F238E27FC236}">
                <a16:creationId xmlns:a16="http://schemas.microsoft.com/office/drawing/2014/main" id="{AE1DAE30-DEB3-E16B-593D-52AAD609038E}"/>
              </a:ext>
            </a:extLst>
          </p:cNvPr>
          <p:cNvSpPr txBox="1"/>
          <p:nvPr/>
        </p:nvSpPr>
        <p:spPr>
          <a:xfrm>
            <a:off x="11986315" y="3433806"/>
            <a:ext cx="497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Segoe UI Variable Display" pitchFamily="2" charset="0"/>
              </a:rPr>
              <a:t>♠6</a:t>
            </a:r>
          </a:p>
        </p:txBody>
      </p:sp>
      <p:sp>
        <p:nvSpPr>
          <p:cNvPr id="77" name="PoljeZBesedilom 76">
            <a:extLst>
              <a:ext uri="{FF2B5EF4-FFF2-40B4-BE49-F238E27FC236}">
                <a16:creationId xmlns:a16="http://schemas.microsoft.com/office/drawing/2014/main" id="{272AD8F8-79CD-21D5-AE4A-F9D44E48CB56}"/>
              </a:ext>
            </a:extLst>
          </p:cNvPr>
          <p:cNvSpPr txBox="1"/>
          <p:nvPr/>
        </p:nvSpPr>
        <p:spPr>
          <a:xfrm>
            <a:off x="8527166" y="3194983"/>
            <a:ext cx="548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Segoe UI Variable Display" pitchFamily="2" charset="0"/>
              </a:rPr>
              <a:t>♠7</a:t>
            </a:r>
          </a:p>
        </p:txBody>
      </p:sp>
      <p:sp>
        <p:nvSpPr>
          <p:cNvPr id="78" name="PoljeZBesedilom 77">
            <a:extLst>
              <a:ext uri="{FF2B5EF4-FFF2-40B4-BE49-F238E27FC236}">
                <a16:creationId xmlns:a16="http://schemas.microsoft.com/office/drawing/2014/main" id="{19DD6E8E-1651-4A33-13D0-BCA23BD5562F}"/>
              </a:ext>
            </a:extLst>
          </p:cNvPr>
          <p:cNvSpPr txBox="1"/>
          <p:nvPr/>
        </p:nvSpPr>
        <p:spPr>
          <a:xfrm>
            <a:off x="10928198" y="4308158"/>
            <a:ext cx="5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♦2</a:t>
            </a:r>
          </a:p>
        </p:txBody>
      </p:sp>
      <p:sp>
        <p:nvSpPr>
          <p:cNvPr id="79" name="PoljeZBesedilom 78">
            <a:extLst>
              <a:ext uri="{FF2B5EF4-FFF2-40B4-BE49-F238E27FC236}">
                <a16:creationId xmlns:a16="http://schemas.microsoft.com/office/drawing/2014/main" id="{2D2D4776-C67C-8671-4050-3857FF183C32}"/>
              </a:ext>
            </a:extLst>
          </p:cNvPr>
          <p:cNvSpPr txBox="1"/>
          <p:nvPr/>
        </p:nvSpPr>
        <p:spPr>
          <a:xfrm>
            <a:off x="10633318" y="4308158"/>
            <a:ext cx="559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♦3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D08512BF-839D-B852-6145-F375B8BBD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121" y="2389662"/>
            <a:ext cx="3141165" cy="1962533"/>
          </a:xfrm>
          <a:prstGeom prst="rect">
            <a:avLst/>
          </a:prstGeom>
        </p:spPr>
      </p:pic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5E333DFD-45AD-0384-452B-5B37E5864BBF}"/>
              </a:ext>
            </a:extLst>
          </p:cNvPr>
          <p:cNvSpPr txBox="1"/>
          <p:nvPr/>
        </p:nvSpPr>
        <p:spPr>
          <a:xfrm>
            <a:off x="9589074" y="2053123"/>
            <a:ext cx="5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000" b="1" dirty="0">
                <a:solidFill>
                  <a:srgbClr val="FF0000"/>
                </a:solidFill>
              </a:rPr>
              <a:t>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FFEF01BF-B7AB-890D-AA36-67CA888FC89B}"/>
              </a:ext>
            </a:extLst>
          </p:cNvPr>
          <p:cNvSpPr txBox="1"/>
          <p:nvPr/>
        </p:nvSpPr>
        <p:spPr>
          <a:xfrm>
            <a:off x="1969079" y="985129"/>
            <a:ext cx="5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000" b="1" dirty="0">
                <a:solidFill>
                  <a:srgbClr val="FF0000"/>
                </a:solidFill>
              </a:rPr>
              <a:t>K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530B500C-5287-823B-29C3-B38FA98E3A57}"/>
              </a:ext>
            </a:extLst>
          </p:cNvPr>
          <p:cNvSpPr txBox="1"/>
          <p:nvPr/>
        </p:nvSpPr>
        <p:spPr>
          <a:xfrm>
            <a:off x="1965052" y="1251578"/>
            <a:ext cx="5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000" b="1" dirty="0">
                <a:solidFill>
                  <a:srgbClr val="FF0000"/>
                </a:solidFill>
              </a:rPr>
              <a:t>Q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7597FD08-FD0A-48A7-FDB7-6120783FF0C2}"/>
              </a:ext>
            </a:extLst>
          </p:cNvPr>
          <p:cNvSpPr txBox="1"/>
          <p:nvPr/>
        </p:nvSpPr>
        <p:spPr>
          <a:xfrm>
            <a:off x="1991390" y="1802360"/>
            <a:ext cx="5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000" b="1" dirty="0">
                <a:solidFill>
                  <a:srgbClr val="FF0000"/>
                </a:solidFill>
              </a:rPr>
              <a:t>T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132467D2-055F-80ED-C378-F6C3BE05FA5C}"/>
              </a:ext>
            </a:extLst>
          </p:cNvPr>
          <p:cNvSpPr txBox="1"/>
          <p:nvPr/>
        </p:nvSpPr>
        <p:spPr>
          <a:xfrm>
            <a:off x="2002914" y="2041160"/>
            <a:ext cx="5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000" b="1" dirty="0">
                <a:solidFill>
                  <a:srgbClr val="FF0000"/>
                </a:solidFill>
              </a:rPr>
              <a:t>9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5F65756D-8088-3854-6BEB-FE8E2CB26411}"/>
              </a:ext>
            </a:extLst>
          </p:cNvPr>
          <p:cNvSpPr txBox="1"/>
          <p:nvPr/>
        </p:nvSpPr>
        <p:spPr>
          <a:xfrm>
            <a:off x="1997134" y="2329246"/>
            <a:ext cx="5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000" b="1" dirty="0">
                <a:solidFill>
                  <a:srgbClr val="FF0000"/>
                </a:solidFill>
              </a:rPr>
              <a:t>8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EA1C7579-8749-62DE-9499-4EC0F60037C1}"/>
              </a:ext>
            </a:extLst>
          </p:cNvPr>
          <p:cNvSpPr txBox="1"/>
          <p:nvPr/>
        </p:nvSpPr>
        <p:spPr>
          <a:xfrm>
            <a:off x="2002023" y="2610371"/>
            <a:ext cx="5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000" b="1" dirty="0">
                <a:solidFill>
                  <a:srgbClr val="FF0000"/>
                </a:solidFill>
              </a:rPr>
              <a:t>7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736A146B-5E6C-5D1D-2D36-13E39D621BD3}"/>
              </a:ext>
            </a:extLst>
          </p:cNvPr>
          <p:cNvSpPr txBox="1"/>
          <p:nvPr/>
        </p:nvSpPr>
        <p:spPr>
          <a:xfrm>
            <a:off x="2007584" y="2890630"/>
            <a:ext cx="5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000" b="1" dirty="0">
                <a:solidFill>
                  <a:srgbClr val="FF0000"/>
                </a:solidFill>
              </a:rPr>
              <a:t>6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E2E05C8B-AE9B-8BD8-9BEE-4DF64F543B0D}"/>
              </a:ext>
            </a:extLst>
          </p:cNvPr>
          <p:cNvSpPr txBox="1"/>
          <p:nvPr/>
        </p:nvSpPr>
        <p:spPr>
          <a:xfrm>
            <a:off x="2002914" y="3182549"/>
            <a:ext cx="5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000" b="1" dirty="0">
                <a:solidFill>
                  <a:srgbClr val="FF0000"/>
                </a:solidFill>
              </a:rPr>
              <a:t>5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DB9421C7-8AF1-AB55-70C8-7322542DF6C0}"/>
              </a:ext>
            </a:extLst>
          </p:cNvPr>
          <p:cNvSpPr txBox="1"/>
          <p:nvPr/>
        </p:nvSpPr>
        <p:spPr>
          <a:xfrm>
            <a:off x="1982542" y="3843233"/>
            <a:ext cx="5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000" b="1" dirty="0">
                <a:solidFill>
                  <a:srgbClr val="FF0000"/>
                </a:solidFill>
                <a:latin typeface="Segoe UI Variable Display" pitchFamily="2" charset="0"/>
              </a:rPr>
              <a:t>3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960173B7-3F82-4AFB-CAF2-9F7A4840DCB7}"/>
              </a:ext>
            </a:extLst>
          </p:cNvPr>
          <p:cNvSpPr txBox="1"/>
          <p:nvPr/>
        </p:nvSpPr>
        <p:spPr>
          <a:xfrm>
            <a:off x="1980339" y="4134198"/>
            <a:ext cx="5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000" b="1" dirty="0">
                <a:solidFill>
                  <a:srgbClr val="FF0000"/>
                </a:solidFill>
              </a:rPr>
              <a:t>2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80F76883-0BE1-BE30-0BF5-60EF8A43B388}"/>
              </a:ext>
            </a:extLst>
          </p:cNvPr>
          <p:cNvSpPr txBox="1"/>
          <p:nvPr/>
        </p:nvSpPr>
        <p:spPr>
          <a:xfrm>
            <a:off x="2012238" y="1536685"/>
            <a:ext cx="5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000" b="1" dirty="0">
                <a:solidFill>
                  <a:srgbClr val="FF0000"/>
                </a:solidFill>
              </a:rPr>
              <a:t>J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A1DEE411-CD9E-B905-A9AD-6F22AB62F4F5}"/>
              </a:ext>
            </a:extLst>
          </p:cNvPr>
          <p:cNvSpPr txBox="1"/>
          <p:nvPr/>
        </p:nvSpPr>
        <p:spPr>
          <a:xfrm>
            <a:off x="1996884" y="3506230"/>
            <a:ext cx="5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♥</a:t>
            </a:r>
            <a:r>
              <a:rPr lang="sl-SI" sz="2000" b="1" dirty="0">
                <a:solidFill>
                  <a:srgbClr val="FF0000"/>
                </a:solidFill>
              </a:rPr>
              <a:t>4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38C257F4-A5BC-8203-7E1B-AD5B3F75D466}"/>
              </a:ext>
            </a:extLst>
          </p:cNvPr>
          <p:cNvSpPr txBox="1"/>
          <p:nvPr/>
        </p:nvSpPr>
        <p:spPr>
          <a:xfrm>
            <a:off x="1997346" y="5707310"/>
            <a:ext cx="512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Segoe UI Variable Display" pitchFamily="2" charset="0"/>
              </a:rPr>
              <a:t>♠</a:t>
            </a:r>
            <a:r>
              <a:rPr lang="sl-SI" sz="2000" b="1" dirty="0"/>
              <a:t>2</a:t>
            </a:r>
            <a:endParaRPr lang="sl-SI" sz="2000" dirty="0"/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60E82B0F-AF49-0E45-E663-B8B0D516447C}"/>
              </a:ext>
            </a:extLst>
          </p:cNvPr>
          <p:cNvSpPr txBox="1"/>
          <p:nvPr/>
        </p:nvSpPr>
        <p:spPr>
          <a:xfrm>
            <a:off x="1991390" y="5361172"/>
            <a:ext cx="497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Segoe UI Variable Display" pitchFamily="2" charset="0"/>
              </a:rPr>
              <a:t>♠3</a:t>
            </a: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F45443FF-F3DC-87FB-20B3-49A57E70311D}"/>
              </a:ext>
            </a:extLst>
          </p:cNvPr>
          <p:cNvSpPr txBox="1"/>
          <p:nvPr/>
        </p:nvSpPr>
        <p:spPr>
          <a:xfrm>
            <a:off x="2003808" y="5024448"/>
            <a:ext cx="52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Segoe UI Variable Display" pitchFamily="2" charset="0"/>
              </a:rPr>
              <a:t>♠5</a:t>
            </a: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AD7BC58A-3833-7D7C-EC0B-205124DF0D7A}"/>
              </a:ext>
            </a:extLst>
          </p:cNvPr>
          <p:cNvSpPr txBox="1"/>
          <p:nvPr/>
        </p:nvSpPr>
        <p:spPr>
          <a:xfrm>
            <a:off x="1986501" y="4724769"/>
            <a:ext cx="497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Segoe UI Variable Display" pitchFamily="2" charset="0"/>
              </a:rPr>
              <a:t>♠6</a:t>
            </a: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3F42A768-1041-D046-7BD6-E9B813C17DE3}"/>
              </a:ext>
            </a:extLst>
          </p:cNvPr>
          <p:cNvSpPr txBox="1"/>
          <p:nvPr/>
        </p:nvSpPr>
        <p:spPr>
          <a:xfrm>
            <a:off x="1982205" y="4426490"/>
            <a:ext cx="548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Segoe UI Variable Display" pitchFamily="2" charset="0"/>
              </a:rPr>
              <a:t>♠7</a:t>
            </a: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533BBD1A-E199-87C4-E611-01C3CC05026E}"/>
              </a:ext>
            </a:extLst>
          </p:cNvPr>
          <p:cNvSpPr txBox="1"/>
          <p:nvPr/>
        </p:nvSpPr>
        <p:spPr>
          <a:xfrm>
            <a:off x="1969347" y="6055886"/>
            <a:ext cx="559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Segoe UI Variable Display" pitchFamily="2" charset="0"/>
              </a:rPr>
              <a:t>♦3</a:t>
            </a:r>
          </a:p>
        </p:txBody>
      </p: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6CC5026C-CE0A-AC97-8244-852202687723}"/>
              </a:ext>
            </a:extLst>
          </p:cNvPr>
          <p:cNvSpPr txBox="1"/>
          <p:nvPr/>
        </p:nvSpPr>
        <p:spPr>
          <a:xfrm>
            <a:off x="8543684" y="858251"/>
            <a:ext cx="3712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2. DIAGRAM, PO KATEREM JE TREBA ZLOŽITI KARTE V LEVI 1. DIAGRAM</a:t>
            </a:r>
          </a:p>
        </p:txBody>
      </p: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A1F44E36-B7A5-EF4A-2E1F-FD038C8CCE5F}"/>
              </a:ext>
            </a:extLst>
          </p:cNvPr>
          <p:cNvSpPr txBox="1"/>
          <p:nvPr/>
        </p:nvSpPr>
        <p:spPr>
          <a:xfrm>
            <a:off x="3724063" y="745058"/>
            <a:ext cx="3712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1. DIAGRAM ZA ZLAGANJE KART PO 2. DIAGRAMU &amp; ODIGRAVANJE Z ANIMACIJO V POWERPOINTU</a:t>
            </a:r>
          </a:p>
        </p:txBody>
      </p:sp>
    </p:spTree>
    <p:extLst>
      <p:ext uri="{BB962C8B-B14F-4D97-AF65-F5344CB8AC3E}">
        <p14:creationId xmlns:p14="http://schemas.microsoft.com/office/powerpoint/2010/main" val="7378496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istemov Office 2013–2022">
  <a:themeElements>
    <a:clrScheme name="Tema sistemov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istemov Office 2013–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istemov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1270</TotalTime>
  <Words>1249</Words>
  <Application>Microsoft Office PowerPoint</Application>
  <PresentationFormat>Po meri</PresentationFormat>
  <Paragraphs>131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Segoe UI Variable Display</vt:lpstr>
      <vt:lpstr>Tema sistemov Office 2013–2022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janez.cernilec@sckr.si</dc:creator>
  <cp:lastModifiedBy>Jano</cp:lastModifiedBy>
  <cp:revision>119</cp:revision>
  <dcterms:created xsi:type="dcterms:W3CDTF">2023-10-04T05:58:26Z</dcterms:created>
  <dcterms:modified xsi:type="dcterms:W3CDTF">2026-04-18T14:35:29Z</dcterms:modified>
</cp:coreProperties>
</file>